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300" r:id="rId5"/>
    <p:sldId id="301" r:id="rId6"/>
    <p:sldId id="302" r:id="rId7"/>
    <p:sldId id="260" r:id="rId8"/>
    <p:sldId id="261" r:id="rId9"/>
    <p:sldId id="262" r:id="rId10"/>
    <p:sldId id="263" r:id="rId11"/>
    <p:sldId id="264" r:id="rId12"/>
    <p:sldId id="265" r:id="rId13"/>
    <p:sldId id="303" r:id="rId14"/>
    <p:sldId id="266" r:id="rId15"/>
    <p:sldId id="267" r:id="rId16"/>
    <p:sldId id="268" r:id="rId17"/>
    <p:sldId id="269" r:id="rId18"/>
    <p:sldId id="304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305" r:id="rId29"/>
    <p:sldId id="306" r:id="rId30"/>
    <p:sldId id="279" r:id="rId31"/>
    <p:sldId id="307" r:id="rId32"/>
    <p:sldId id="308" r:id="rId33"/>
    <p:sldId id="280" r:id="rId34"/>
    <p:sldId id="281" r:id="rId35"/>
    <p:sldId id="309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38" r:id="rId101"/>
    <p:sldId id="347" r:id="rId102"/>
    <p:sldId id="348" r:id="rId103"/>
    <p:sldId id="349" r:id="rId104"/>
    <p:sldId id="350" r:id="rId105"/>
    <p:sldId id="351" r:id="rId106"/>
    <p:sldId id="352" r:id="rId107"/>
    <p:sldId id="299" r:id="rId1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7478" autoAdjust="0"/>
  </p:normalViewPr>
  <p:slideViewPr>
    <p:cSldViewPr>
      <p:cViewPr>
        <p:scale>
          <a:sx n="100" d="100"/>
          <a:sy n="100" d="100"/>
        </p:scale>
        <p:origin x="-1920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Computer Architecture and Operating Systems 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0" name="Picture 2" descr="Картинки по запросу Operating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656" y="3475265"/>
            <a:ext cx="3556399" cy="269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0" y="0"/>
            <a:ext cx="914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There </a:t>
            </a:r>
            <a:r>
              <a:rPr lang="en-US" sz="3200" b="1" dirty="0"/>
              <a:t>are several microprocessor companies today that manufacture </a:t>
            </a:r>
            <a:r>
              <a:rPr lang="en-US" sz="3200" b="1" dirty="0" smtClean="0"/>
              <a:t>CPUs. Some </a:t>
            </a:r>
            <a:r>
              <a:rPr lang="en-US" sz="3200" b="1" dirty="0"/>
              <a:t>of the more well-known microprocessor companies are </a:t>
            </a:r>
            <a:endParaRPr lang="en-US" sz="3200" b="1" dirty="0" smtClean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Intel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AMD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Motorola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Qualcomm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Broadcom</a:t>
            </a:r>
            <a:endParaRPr lang="en-US" sz="32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17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There </a:t>
            </a:r>
            <a:r>
              <a:rPr lang="en-US" sz="3200" b="1" dirty="0"/>
              <a:t>are some important reasons why programmers need to understand how compilation systems work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20" y="22860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Optimizing program performance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Modern compilers are sophisticated tools that usually produce good code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programmers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do not need to know the inner workings of the compiler in order to write efficient code.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27695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 order to make good coding decisions in our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programs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do need a basic understanding of machine-level code and how the compiler translates different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statements into machine code.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38100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For </a:t>
                </a:r>
                <a:r>
                  <a:rPr lang="en-US" sz="3200" b="1" dirty="0" smtClean="0"/>
                  <a:t>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a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switch</a:t>
                </a:r>
                <a:r>
                  <a:rPr lang="en-US" sz="3200" b="1" dirty="0"/>
                  <a:t> statement always more efficient than a sequence of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if-else</a:t>
                </a:r>
                <a:r>
                  <a:rPr lang="en-US" sz="3200" b="1" dirty="0"/>
                  <a:t> statements</a:t>
                </a:r>
                <a:r>
                  <a:rPr lang="en-US" sz="3200" b="1" dirty="0" smtClean="0"/>
                  <a:t>?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533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0769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How much overhead is incurred by a </a:t>
            </a:r>
            <a:r>
              <a:rPr lang="en-US" sz="3200" b="1" dirty="0">
                <a:solidFill>
                  <a:srgbClr val="0070C0"/>
                </a:solidFill>
              </a:rPr>
              <a:t>function call</a:t>
            </a:r>
            <a:r>
              <a:rPr lang="en-US" sz="3200" b="1" dirty="0"/>
              <a:t>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0" y="152400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Is a </a:t>
            </a:r>
            <a:r>
              <a:rPr lang="en-US" sz="3200" b="1" dirty="0">
                <a:solidFill>
                  <a:srgbClr val="0070C0"/>
                </a:solidFill>
              </a:rPr>
              <a:t>while</a:t>
            </a:r>
            <a:r>
              <a:rPr lang="en-US" sz="3200" b="1" dirty="0"/>
              <a:t> loop more efficient than a </a:t>
            </a:r>
            <a:r>
              <a:rPr lang="en-US" sz="3200" b="1" dirty="0">
                <a:solidFill>
                  <a:srgbClr val="0070C0"/>
                </a:solidFill>
              </a:rPr>
              <a:t>for</a:t>
            </a:r>
            <a:r>
              <a:rPr lang="en-US" sz="3200" b="1" dirty="0"/>
              <a:t> loop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Are </a:t>
            </a:r>
            <a:r>
              <a:rPr lang="en-US" sz="3200" b="1" dirty="0">
                <a:solidFill>
                  <a:srgbClr val="0070C0"/>
                </a:solidFill>
              </a:rPr>
              <a:t>pointer references</a:t>
            </a:r>
            <a:r>
              <a:rPr lang="en-US" sz="3200" b="1" dirty="0"/>
              <a:t> more efficient than </a:t>
            </a:r>
            <a:r>
              <a:rPr lang="en-US" sz="3200" b="1" dirty="0">
                <a:solidFill>
                  <a:srgbClr val="0070C0"/>
                </a:solidFill>
              </a:rPr>
              <a:t>array indexes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Why does our loop run so much faster if we sum into a local variable instead of an argument that is passed by reference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283720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Understanding link-time errors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system </a:t>
                </a:r>
                <a:r>
                  <a:rPr lang="en-US" sz="3200" b="1" dirty="0" smtClean="0"/>
                  <a:t>programmers </a:t>
                </a:r>
                <a:r>
                  <a:rPr lang="en-US" sz="3200" b="1" dirty="0"/>
                  <a:t>experience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some of the most perplexing programming errors are related to the operation of the linker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especially when you are trying to build large software systems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38862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For </a:t>
                </a:r>
                <a:r>
                  <a:rPr lang="en-US" sz="3200" b="1" dirty="0" smtClean="0"/>
                  <a:t>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what </a:t>
                </a:r>
                <a:r>
                  <a:rPr lang="en-US" sz="3200" b="1" dirty="0"/>
                  <a:t>does it mean when the linker reports that it cannot resolve a reference</a:t>
                </a:r>
                <a:r>
                  <a:rPr lang="en-US" sz="3200" b="1" dirty="0" smtClean="0"/>
                  <a:t>?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533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90426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What is the difference between a </a:t>
            </a:r>
            <a:r>
              <a:rPr lang="en-US" sz="3200" b="1" dirty="0">
                <a:solidFill>
                  <a:srgbClr val="0070C0"/>
                </a:solidFill>
              </a:rPr>
              <a:t>static variable</a:t>
            </a:r>
            <a:r>
              <a:rPr lang="en-US" sz="3200" b="1" dirty="0"/>
              <a:t> and a </a:t>
            </a:r>
            <a:r>
              <a:rPr lang="en-US" sz="3200" b="1" dirty="0">
                <a:solidFill>
                  <a:srgbClr val="0070C0"/>
                </a:solidFill>
              </a:rPr>
              <a:t>global variable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53040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What happens if you define two global variables in different </a:t>
            </a: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files with the same name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What is the difference between a </a:t>
            </a:r>
            <a:r>
              <a:rPr lang="en-US" sz="3200" b="1" dirty="0">
                <a:solidFill>
                  <a:srgbClr val="0070C0"/>
                </a:solidFill>
              </a:rPr>
              <a:t>static library</a:t>
            </a:r>
            <a:r>
              <a:rPr lang="en-US" sz="3200" b="1" dirty="0"/>
              <a:t> and a </a:t>
            </a:r>
            <a:r>
              <a:rPr lang="en-US" sz="3200" b="1" dirty="0">
                <a:solidFill>
                  <a:srgbClr val="0070C0"/>
                </a:solidFill>
              </a:rPr>
              <a:t>dynamic library</a:t>
            </a:r>
            <a:r>
              <a:rPr lang="en-US" sz="3200" b="1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xmlns="" val="280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Why does it matter what order we list libraries on the command line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0" y="16002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And scariest of all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why do some linker-related errors not appear until run-time</a:t>
                </a:r>
                <a:r>
                  <a:rPr lang="en-US" sz="3200" b="1" dirty="0" smtClean="0"/>
                  <a:t>?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1494255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32004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Avoiding security holes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many years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buffer overflow vulnerabilities have accounted for the majority of security holes in network and Internet servers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8900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vulnerabilities exist because too few programmers understand the need to carefully restrict the quantity and forms of data they accept from untrusted sources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83009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first step in learning secure programming is to understand the consequences of the way data and control information are stored on the program stack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41378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6200" y="2754086"/>
            <a:ext cx="8991600" cy="8273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002060"/>
                </a:solidFill>
              </a:rPr>
              <a:t>Thank You For Attention</a:t>
            </a: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198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-1494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Each </a:t>
                </a:r>
                <a:r>
                  <a:rPr lang="en-US" sz="3200" b="1" dirty="0"/>
                  <a:t>brand of microprocessor has its own unique instruction set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</a:t>
                </a:r>
                <a:r>
                  <a:rPr lang="en-US" sz="3200" b="1" dirty="0" smtClean="0"/>
                  <a:t>typically understood </a:t>
                </a:r>
                <a:r>
                  <a:rPr lang="en-US" sz="3200" b="1" dirty="0"/>
                  <a:t>only by microprocessors of the same brand.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4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733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30480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Intel </a:t>
            </a:r>
            <a:r>
              <a:rPr lang="en-US" sz="3200" b="1" dirty="0" smtClean="0"/>
              <a:t>microprocessors understand </a:t>
            </a:r>
            <a:r>
              <a:rPr lang="en-US" sz="3200" b="1" dirty="0"/>
              <a:t>the same </a:t>
            </a:r>
            <a:r>
              <a:rPr lang="en-US" sz="3200" b="1" dirty="0" smtClean="0"/>
              <a:t>instructions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but they do not understand instructions </a:t>
            </a:r>
            <a:r>
              <a:rPr lang="en-US" sz="3200" b="1" dirty="0" smtClean="0"/>
              <a:t>for Motorola </a:t>
            </a:r>
            <a:r>
              <a:rPr lang="en-US" sz="3200" b="1" dirty="0"/>
              <a:t>microprocessors.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254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541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takes a lot more than one instruction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for the computer to do </a:t>
                </a:r>
                <a:r>
                  <a:rPr lang="en-US" sz="3200" b="1" dirty="0" smtClean="0"/>
                  <a:t>anything meaningful</a:t>
                </a:r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Because </a:t>
                </a:r>
                <a:r>
                  <a:rPr lang="en-US" sz="3200" b="1" dirty="0"/>
                  <a:t>the operations that a CPU knows how to perform are so basic </a:t>
                </a:r>
                <a:r>
                  <a:rPr lang="en-US" sz="3200" b="1" dirty="0" smtClean="0"/>
                  <a:t>in nature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meaningful task can be accomplished only if the CPU performs many operations.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541686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14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many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instructions are there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program?</a:t>
            </a:r>
          </a:p>
          <a:p>
            <a:pPr algn="just">
              <a:lnSpc>
                <a:spcPct val="150000"/>
              </a:lnSpc>
            </a:pPr>
            <a:r>
              <a:rPr lang="en-US" sz="3200" b="1" dirty="0" smtClean="0"/>
              <a:t>It </a:t>
            </a:r>
            <a:r>
              <a:rPr lang="en-US" sz="3200" b="1" dirty="0"/>
              <a:t>is not unusual for a program to </a:t>
            </a:r>
            <a:r>
              <a:rPr lang="en-US" sz="3200" b="1" dirty="0" smtClean="0"/>
              <a:t>contain thousands </a:t>
            </a:r>
            <a:r>
              <a:rPr lang="en-US" sz="3200" b="1" dirty="0"/>
              <a:t>or even millions of machine language instructions.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32004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Although a program can be stored on a secondary storage device such as a disk </a:t>
                </a:r>
                <a:r>
                  <a:rPr lang="en-US" sz="3200" b="1" dirty="0" smtClean="0"/>
                  <a:t>drive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it </a:t>
                </a:r>
                <a:r>
                  <a:rPr lang="en-US" sz="3200" b="1" dirty="0"/>
                  <a:t>has to be copied into main </a:t>
                </a:r>
                <a:r>
                  <a:rPr lang="en-US" sz="3200" b="1" dirty="0" smtClean="0"/>
                  <a:t>memory (RAM</a:t>
                </a:r>
                <a:r>
                  <a:rPr lang="en-US" sz="3200" b="1" dirty="0"/>
                  <a:t>)</a:t>
                </a:r>
                <a:r>
                  <a:rPr lang="en-US" sz="3200" b="1" dirty="0" smtClean="0"/>
                  <a:t/>
                </a:r>
                <a:r>
                  <a:rPr lang="en-US" sz="3200" b="1" dirty="0"/>
                  <a:t>each time the CPU executes it.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20040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20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Suppose </a:t>
                </a:r>
                <a:r>
                  <a:rPr lang="en-US" sz="3200" b="1" dirty="0"/>
                  <a:t>you have a word processing program on your computer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</a:t>
                </a:r>
                <a:r>
                  <a:rPr lang="en-US" sz="3200" b="1" dirty="0" smtClean="0"/>
                  <a:t>hard drive. To execute </a:t>
                </a:r>
                <a:r>
                  <a:rPr lang="en-US" sz="3200" b="1" dirty="0"/>
                  <a:t>the program you use the mouse to double-click the 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icon.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 rotWithShape="0">
                <a:blip r:embed="rId2"/>
                <a:stretch>
                  <a:fillRect l="-1800" t="-2410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582412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causes the </a:t>
            </a:r>
            <a:r>
              <a:rPr lang="en-US" sz="3200" b="1" dirty="0" smtClean="0"/>
              <a:t>program (in the form of a </a:t>
            </a:r>
            <a:r>
              <a:rPr lang="en-US" sz="3200" b="1" dirty="0"/>
              <a:t>long sequence of machine language instructions</a:t>
            </a:r>
            <a:r>
              <a:rPr lang="en-US" sz="3200" b="1" dirty="0" smtClean="0"/>
              <a:t>) </a:t>
            </a:r>
            <a:r>
              <a:rPr lang="en-US" sz="3200" b="1" dirty="0"/>
              <a:t>to be copied from the </a:t>
            </a:r>
            <a:r>
              <a:rPr lang="en-US" sz="3200" b="1" dirty="0" smtClean="0"/>
              <a:t>hard drive </a:t>
            </a:r>
            <a:r>
              <a:rPr lang="en-US" sz="3200" b="1" dirty="0"/>
              <a:t>into main memory. </a:t>
            </a:r>
          </a:p>
        </p:txBody>
      </p:sp>
    </p:spTree>
    <p:extLst>
      <p:ext uri="{BB962C8B-B14F-4D97-AF65-F5344CB8AC3E}">
        <p14:creationId xmlns:p14="http://schemas.microsoft.com/office/powerpoint/2010/main" xmlns="" val="29267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(continued)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 smtClean="0"/>
                  <a:t>Then </a:t>
                </a:r>
                <a:r>
                  <a:rPr lang="en-US" sz="3200" b="1" dirty="0"/>
                  <a:t>the computer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</a:t>
                </a:r>
                <a:r>
                  <a:rPr lang="en-US" sz="3200" b="1" dirty="0" smtClean="0"/>
                  <a:t>CPU executes </a:t>
                </a:r>
                <a:r>
                  <a:rPr lang="en-US" sz="3200" b="1" dirty="0"/>
                  <a:t>the copy of the program that is in main memory.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139047"/>
              </a:xfrm>
              <a:prstGeom prst="rect">
                <a:avLst/>
              </a:prstGeom>
              <a:blipFill rotWithShape="0">
                <a:blip r:embed="rId2"/>
                <a:stretch>
                  <a:fillRect l="-1733" t="-3989" r="-173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" y="3049160"/>
            <a:ext cx="9144000" cy="2970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438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This process is illustrated </a:t>
            </a:r>
            <a:r>
              <a:rPr lang="en-US" sz="3200" b="1" dirty="0" smtClean="0"/>
              <a:t>in Figure 1.</a:t>
            </a:r>
            <a:endParaRPr lang="en-US" sz="32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45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a CPU executes the instructions in a 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engaged in a process that is </a:t>
                </a:r>
                <a:r>
                  <a:rPr lang="en-US" sz="3200" b="1" dirty="0" smtClean="0"/>
                  <a:t>known as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𝐟𝐞𝐭𝐜𝐡</m:t>
                    </m:r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𝐝𝐞𝐜𝐨𝐝𝐞</m:t>
                    </m:r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𝐞𝐱𝐞𝐜𝐮𝐭𝐞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cycle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2797076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Fetch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/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The first step of the cycle is to fetch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or read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next instruction from memory into the CPU.</a:t>
                </a:r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797076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20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489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Decode</a:t>
                </a:r>
                <a:r>
                  <a:rPr lang="en-US" sz="3200" b="1" dirty="0" smtClean="0"/>
                  <a:t/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:r>
                  <a:rPr lang="en-US" sz="3200" b="1" dirty="0"/>
                  <a:t>this step the CPU </a:t>
                </a:r>
                <a:r>
                  <a:rPr lang="en-US" sz="3200" b="1" dirty="0" smtClean="0"/>
                  <a:t>decodes the </a:t>
                </a:r>
                <a:r>
                  <a:rPr lang="en-US" sz="3200" b="1" dirty="0"/>
                  <a:t>instruction that was just fetched from memory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to determine which </a:t>
                </a:r>
                <a:r>
                  <a:rPr lang="en-US" sz="3200" b="1" dirty="0" smtClean="0"/>
                  <a:t>operation it </a:t>
                </a:r>
                <a:r>
                  <a:rPr lang="en-US" sz="3200" b="1" dirty="0"/>
                  <a:t>should perform.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2067" r="-17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3846493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Execute 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last step in the cycle is to execute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perform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operation.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846493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20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62442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Figure </a:t>
            </a:r>
            <a:r>
              <a:rPr lang="en-US" sz="3200" b="1" dirty="0" smtClean="0"/>
              <a:t>2 </a:t>
            </a:r>
            <a:r>
              <a:rPr lang="en-US" sz="3200" b="1" dirty="0"/>
              <a:t>illustrates these steps.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" y="779505"/>
            <a:ext cx="9137179" cy="402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27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0"/>
            <a:ext cx="9144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From Machine Language to Assembly 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As previously mentioned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program can have thousands or even millions of binary instructions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:r>
                  <a:rPr lang="en-US" sz="3200" b="1" dirty="0" smtClean="0"/>
                  <a:t>writing such </a:t>
                </a:r>
                <a:r>
                  <a:rPr lang="en-US" sz="3200" b="1" dirty="0"/>
                  <a:t>a program would be very tedious and time consuming.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3048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Programming in </a:t>
                </a:r>
                <a:r>
                  <a:rPr lang="en-US" sz="3200" b="1" dirty="0" smtClean="0"/>
                  <a:t>machine language </a:t>
                </a:r>
                <a:r>
                  <a:rPr lang="en-US" sz="3200" b="1" dirty="0"/>
                  <a:t>would also be very difficult because putting 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or 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in the wrong place </a:t>
                </a:r>
                <a:r>
                  <a:rPr lang="en-US" sz="3200" b="1" dirty="0" smtClean="0"/>
                  <a:t>will cause </a:t>
                </a:r>
                <a:r>
                  <a:rPr lang="en-US" sz="3200" b="1" dirty="0"/>
                  <a:t>an error.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0480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82685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2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 </a:t>
            </a:r>
            <a:r>
              <a:rPr lang="en-US" sz="3200" b="1" dirty="0">
                <a:solidFill>
                  <a:srgbClr val="FF0000"/>
                </a:solidFill>
              </a:rPr>
              <a:t>CPU</a:t>
            </a:r>
            <a:r>
              <a:rPr lang="en-US" sz="3200" b="1" dirty="0"/>
              <a:t> is the most important component in a computer because it </a:t>
            </a:r>
            <a:r>
              <a:rPr lang="en-US" sz="3200" b="1" dirty="0" smtClean="0"/>
              <a:t>is the </a:t>
            </a:r>
            <a:r>
              <a:rPr lang="en-US" sz="3200" b="1" dirty="0"/>
              <a:t>part of the computer that runs programs.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0" y="2416076"/>
            <a:ext cx="58605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 smtClean="0"/>
              <a:t>CPU is </a:t>
            </a:r>
            <a:r>
              <a:rPr lang="en-US" sz="3200" b="1" dirty="0"/>
              <a:t>divided into two components: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C00000"/>
                </a:solidFill>
              </a:rPr>
              <a:t>Arithmetic Logic Unit </a:t>
            </a:r>
            <a:r>
              <a:rPr lang="en-US" sz="3200" b="1" dirty="0"/>
              <a:t>(ALU) </a:t>
            </a:r>
            <a:endParaRPr lang="en-US" sz="3200" b="1" dirty="0" smtClean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C00000"/>
                </a:solidFill>
              </a:rPr>
              <a:t>Control Unit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341323"/>
            <a:ext cx="3048000" cy="38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Assembly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For </a:t>
                </a:r>
                <a:r>
                  <a:rPr lang="en-US" sz="3200" b="1" dirty="0"/>
                  <a:t>this reason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>
                    <a:solidFill>
                      <a:srgbClr val="FF0000"/>
                    </a:solidFill>
                  </a:rPr>
                  <a:t>assembly language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/>
                </a:r>
                <a:r>
                  <a:rPr lang="en-US" sz="3200" b="1" dirty="0"/>
                  <a:t>was created </a:t>
                </a:r>
                <a:r>
                  <a:rPr lang="en-US" sz="3200" b="1" dirty="0" smtClean="0"/>
                  <a:t>in the </a:t>
                </a:r>
                <a:r>
                  <a:rPr lang="en-US" sz="3200" b="1" dirty="0"/>
                  <a:t>early days of </a:t>
                </a:r>
                <a:r>
                  <a:rPr lang="en-US" sz="3200" b="1" dirty="0" smtClean="0"/>
                  <a:t>computing as </a:t>
                </a:r>
                <a:r>
                  <a:rPr lang="en-US" sz="3200" b="1" dirty="0"/>
                  <a:t>an alternative to machine language.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6820" y="2362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Instead of using </a:t>
                </a:r>
                <a:r>
                  <a:rPr lang="en-US" sz="3200" b="1" dirty="0" smtClean="0"/>
                  <a:t>binary numbers </a:t>
                </a:r>
                <a:r>
                  <a:rPr lang="en-US" sz="3200" b="1" dirty="0"/>
                  <a:t>for instructions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assembly language uses short words that are known as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mnemonics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3622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8617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0"/>
                <a:ext cx="9144000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assembly language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mnemonic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𝐦𝐨𝐯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𝐝𝐞𝐬𝐭𝐢𝐧𝐚𝐭𝐢𝐨𝐧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𝐬𝐨𝐮𝐫𝐜𝐞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typically means to move a value to a location in memory.</a:t>
                </a:r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293209"/>
              </a:xfrm>
              <a:prstGeom prst="rect">
                <a:avLst/>
              </a:prstGeom>
              <a:blipFill rotWithShape="0">
                <a:blip r:embed="rId2"/>
                <a:stretch>
                  <a:fillRect l="-1733" t="-2593" r="-1733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682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are some examples of mov command involving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𝐇𝐋𝐀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𝐌𝐀𝐒𝐌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𝐓𝐀𝐒𝐌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𝐆𝐚𝐬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𝐦𝐨𝐯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(‘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US" sz="3200" b="1" i="0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𝐜𝐡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	// HLA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𝐦𝐨𝐯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‘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%</m:t>
                    </m:r>
                    <m:r>
                      <a:rPr lang="en-US" sz="3200" b="1" i="0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𝐜𝐡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 smtClean="0"/>
                  <a:t>// Gas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𝐦𝐨𝐯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𝐜𝐡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‘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	// MASM/TASM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072348"/>
                <a:ext cx="9144000" cy="3785652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40821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:r>
                  <a:rPr lang="en-US" sz="3200" b="1" dirty="0"/>
                  <a:t>assembly language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mnemonic </a:t>
                </a:r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𝐚𝐝𝐝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typically means to add </a:t>
                </a:r>
                <a:r>
                  <a:rPr lang="en-US" sz="3200" b="1" dirty="0" smtClean="0"/>
                  <a:t>numbers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𝐦𝐮𝐥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typically means to multiply </a:t>
                </a:r>
                <a:r>
                  <a:rPr lang="en-US" sz="3200" b="1" dirty="0" smtClean="0"/>
                  <a:t>numbers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733" t="-3050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2895600"/>
            <a:ext cx="9144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There are many different versions of assembly language</a:t>
            </a:r>
            <a:r>
              <a:rPr lang="en-US" sz="3200" b="1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3200" b="1" dirty="0"/>
              <a:t>Each brand of CPU typically has its own assembly language as well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Assembly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940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Note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Assembly language programs cannot be executed by the CPU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because the CPU only understands machine language.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733" t="-3050" r="-1733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Assembly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0" y="2958405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So </a:t>
            </a:r>
            <a:r>
              <a:rPr lang="en-US" sz="3200" b="1" dirty="0"/>
              <a:t>a special program known as an </a:t>
            </a:r>
            <a:r>
              <a:rPr lang="en-US" sz="3200" b="1" dirty="0">
                <a:solidFill>
                  <a:srgbClr val="C00000"/>
                </a:solidFill>
              </a:rPr>
              <a:t>assembler</a:t>
            </a:r>
            <a:r>
              <a:rPr lang="en-US" sz="3200" b="1" i="1" dirty="0"/>
              <a:t> </a:t>
            </a:r>
            <a:r>
              <a:rPr lang="en-US" sz="3200" b="1" dirty="0"/>
              <a:t>is used </a:t>
            </a:r>
            <a:r>
              <a:rPr lang="en-US" sz="3200" b="1" dirty="0" smtClean="0"/>
              <a:t>to translate </a:t>
            </a:r>
            <a:r>
              <a:rPr lang="en-US" sz="3200" b="1" dirty="0"/>
              <a:t>an assembly language program to a machine language program.</a:t>
            </a:r>
          </a:p>
        </p:txBody>
      </p:sp>
    </p:spTree>
    <p:extLst>
      <p:ext uri="{BB962C8B-B14F-4D97-AF65-F5344CB8AC3E}">
        <p14:creationId xmlns:p14="http://schemas.microsoft.com/office/powerpoint/2010/main" xmlns="" val="197633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This process </a:t>
            </a:r>
            <a:r>
              <a:rPr lang="en-US" sz="3200" b="1" dirty="0" smtClean="0"/>
              <a:t>is shown </a:t>
            </a:r>
            <a:r>
              <a:rPr lang="en-US" sz="3200" b="1" dirty="0"/>
              <a:t>in Figure </a:t>
            </a:r>
            <a:r>
              <a:rPr lang="en-US" sz="3200" b="1" dirty="0" smtClean="0"/>
              <a:t>3.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" y="695975"/>
            <a:ext cx="9137180" cy="2885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Assembly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0" y="38100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machine language program that is created by the assembler </a:t>
            </a:r>
            <a:r>
              <a:rPr lang="en-US" sz="3200" b="1" dirty="0" smtClean="0"/>
              <a:t>can then </a:t>
            </a:r>
            <a:r>
              <a:rPr lang="en-US" sz="3200" b="1" dirty="0"/>
              <a:t>be executed by the CPU.</a:t>
            </a:r>
          </a:p>
        </p:txBody>
      </p:sp>
    </p:spTree>
    <p:extLst>
      <p:ext uri="{BB962C8B-B14F-4D97-AF65-F5344CB8AC3E}">
        <p14:creationId xmlns:p14="http://schemas.microsoft.com/office/powerpoint/2010/main" xmlns="" val="10060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0"/>
                <a:ext cx="9144000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Although assembly language makes it unnecessary to write binary machine </a:t>
                </a:r>
                <a:r>
                  <a:rPr lang="en-US" sz="3200" b="1" dirty="0" smtClean="0"/>
                  <a:t>language instructions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not without difficulties</a:t>
                </a:r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What are these difficulties</a:t>
                </a:r>
                <a:r>
                  <a:rPr lang="en-US" sz="3200" b="1" dirty="0" smtClean="0"/>
                  <a:t>?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200876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31242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Assembly </a:t>
                </a:r>
                <a:r>
                  <a:rPr lang="en-US" sz="3200" b="1" dirty="0"/>
                  <a:t>language is primarily a direct </a:t>
                </a:r>
                <a:r>
                  <a:rPr lang="en-US" sz="3200" b="1" dirty="0" smtClean="0"/>
                  <a:t>substitute for </a:t>
                </a:r>
                <a:r>
                  <a:rPr lang="en-US" sz="3200" b="1" dirty="0"/>
                  <a:t>machine language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like machine language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requires that you know a lot </a:t>
                </a:r>
                <a:r>
                  <a:rPr lang="en-US" sz="3200" b="1" dirty="0" smtClean="0"/>
                  <a:t>about the CPU architecture.</a:t>
                </a:r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1242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533" r="-1733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9979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Assembly language also requires that you write a large number of </a:t>
            </a:r>
            <a:r>
              <a:rPr lang="en-US" sz="3200" b="1" dirty="0" smtClean="0"/>
              <a:t>instructions for </a:t>
            </a:r>
            <a:r>
              <a:rPr lang="en-US" sz="3200" b="1" dirty="0"/>
              <a:t>even the simplest program.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assembly language is so close in nature to </a:t>
                </a:r>
                <a:r>
                  <a:rPr lang="en-US" sz="3200" b="1" dirty="0" smtClean="0"/>
                  <a:t>machine language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referred to as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low-level language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TextBox 10"/>
              <p:cNvSpPr txBox="1"/>
              <p:nvPr/>
            </p:nvSpPr>
            <p:spPr>
              <a:xfrm>
                <a:off x="0" y="2286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Because assembly language is tied to a specific CPU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programs are generally not portable.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33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9844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312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of these reasons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a new generation of programming languages known as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high-level </a:t>
                </a:r>
                <a:r>
                  <a:rPr lang="en-US" sz="3200" b="1" dirty="0" smtClean="0">
                    <a:solidFill>
                      <a:srgbClr val="FF0000"/>
                    </a:solidFill>
                  </a:rPr>
                  <a:t>languages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/>
                </a:r>
                <a:r>
                  <a:rPr lang="en-US" sz="3200" b="1" dirty="0" smtClean="0"/>
                  <a:t>began </a:t>
                </a:r>
                <a:r>
                  <a:rPr lang="en-US" sz="3200" b="1" dirty="0"/>
                  <a:t>to appear</a:t>
                </a:r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What are the advantages of these languages?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12547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3048000"/>
            <a:ext cx="9144000" cy="371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 high-level language allows you to create powerful and complex </a:t>
            </a:r>
            <a:r>
              <a:rPr lang="en-US" sz="3200" b="1" dirty="0" smtClean="0"/>
              <a:t>programs without </a:t>
            </a:r>
            <a:r>
              <a:rPr lang="en-US" sz="3200" b="1" dirty="0"/>
              <a:t>knowing how the CPU works and without writing large numbers of </a:t>
            </a:r>
            <a:r>
              <a:rPr lang="en-US" sz="3200" b="1" dirty="0" smtClean="0"/>
              <a:t>low-level instructions</a:t>
            </a:r>
            <a:r>
              <a:rPr lang="en-US" sz="3200" b="1" dirty="0"/>
              <a:t>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29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In addition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most high-level languages use words that are easy to understand.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1752600"/>
                <a:ext cx="9144000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:r>
                  <a:rPr lang="en-US" sz="3200" b="1" dirty="0"/>
                  <a:t>a programmer were using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COBOL</a:t>
                </a:r>
                <a:r>
                  <a:rPr lang="en-US" sz="3200" b="1" dirty="0"/>
                  <a:t/>
                </a:r>
                <a:r>
                  <a:rPr lang="en-US" sz="3200" b="1" dirty="0" smtClean="0"/>
                  <a:t>(early high-level languages)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he or she would write the following instruction to </a:t>
                </a:r>
                <a:r>
                  <a:rPr lang="en-US" sz="3200" b="1" dirty="0" smtClean="0"/>
                  <a:t>display the </a:t>
                </a:r>
                <a:r>
                  <a:rPr lang="en-US" sz="3200" b="1" dirty="0"/>
                  <a:t>message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𝐇𝐞𝐥𝐥𝐨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i="1" dirty="0" smtClean="0"/>
                  <a:t/>
                </a:r>
                <a:r>
                  <a:rPr lang="en-US" sz="3200" b="1" dirty="0"/>
                  <a:t>on the computer screen: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70C0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DISPLAY "</a:t>
                </a:r>
                <a:r>
                  <a:rPr lang="en-US" sz="3200" b="1" dirty="0" smtClean="0">
                    <a:solidFill>
                      <a:srgbClr val="0070C0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Hello"</a:t>
                </a:r>
                <a:endParaRPr lang="en-US" sz="3200" b="1" dirty="0">
                  <a:solidFill>
                    <a:srgbClr val="0070C0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752600"/>
                <a:ext cx="9144000" cy="4278094"/>
              </a:xfrm>
              <a:prstGeom prst="rect">
                <a:avLst/>
              </a:prstGeom>
              <a:blipFill rotWithShape="0">
                <a:blip r:embed="rId3"/>
                <a:stretch>
                  <a:fillRect l="-1733" t="-2140" r="-1733" b="-2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913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Python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a </a:t>
                </a:r>
                <a:r>
                  <a:rPr lang="en-US" sz="3200" b="1" dirty="0" smtClean="0"/>
                  <a:t>modern </a:t>
                </a:r>
                <a:r>
                  <a:rPr lang="en-US" sz="3200" b="1" dirty="0"/>
                  <a:t>high-level programming language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you would display the message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𝐇𝐞𝐥𝐥𝐨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i="1" dirty="0" smtClean="0"/>
                  <a:t/>
                </a:r>
                <a:r>
                  <a:rPr lang="en-US" sz="3200" b="1" dirty="0"/>
                  <a:t>with the following instruction: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70C0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print</a:t>
                </a:r>
                <a:r>
                  <a:rPr lang="en-US" sz="3200" b="1" dirty="0" smtClean="0">
                    <a:solidFill>
                      <a:srgbClr val="0070C0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′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Hello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′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)</a:t>
                </a:r>
                <a:endParaRPr lang="en-US" sz="3200" b="1" dirty="0">
                  <a:solidFill>
                    <a:srgbClr val="0070C0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0" y="3048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Pascal/Delphi/Kylix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same statement looks like this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Writeln(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“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Hello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”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);</a:t>
                </a:r>
                <a:endParaRPr lang="en-US" sz="32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5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34297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65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ALU</a:t>
                </a:r>
                <a:r>
                  <a:rPr lang="en-US" sz="2800" b="1" dirty="0"/>
                  <a:t> performs the following </a:t>
                </a:r>
                <a:r>
                  <a:rPr lang="en-US" sz="2800" b="1" dirty="0" smtClean="0"/>
                  <a:t>operations</a:t>
                </a:r>
                <a:r>
                  <a:rPr lang="en-US" sz="2800" b="1" dirty="0"/>
                  <a:t/>
                </a:r>
                <a:r>
                  <a:rPr lang="en-US" sz="2800" b="1" dirty="0" smtClean="0"/>
                  <a:t>arithmetic and comparison or relational operations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Adding </a:t>
                </a:r>
                <a:r>
                  <a:rPr lang="en-US" sz="2800" b="1" dirty="0"/>
                  <a:t>two </a:t>
                </a:r>
                <a:r>
                  <a:rPr lang="en-US" sz="2800" b="1" dirty="0" smtClean="0"/>
                  <a:t>numbers (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 smtClean="0"/>
                  <a:t>)</a:t>
                </a:r>
                <a:endParaRPr lang="en-US" sz="28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Subtracting </a:t>
                </a:r>
                <a:r>
                  <a:rPr lang="en-US" sz="2800" b="1" dirty="0"/>
                  <a:t>one number from another </a:t>
                </a:r>
                <a:r>
                  <a:rPr lang="en-US" sz="2800" b="1" dirty="0" smtClean="0"/>
                  <a:t>number (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sz="2800" b="1" dirty="0" smtClean="0"/>
                  <a:t>)</a:t>
                </a:r>
                <a:endParaRPr lang="en-US" sz="28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Multiplying </a:t>
                </a:r>
                <a:r>
                  <a:rPr lang="en-US" sz="2800" b="1" dirty="0"/>
                  <a:t>two </a:t>
                </a:r>
                <a:r>
                  <a:rPr lang="en-US" sz="2800" b="1" dirty="0" smtClean="0"/>
                  <a:t>numbers (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800" b="1" dirty="0" smtClean="0"/>
                  <a:t>)</a:t>
                </a:r>
                <a:endParaRPr lang="en-US" sz="28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Dividing </a:t>
                </a:r>
                <a:r>
                  <a:rPr lang="en-US" sz="2800" b="1" dirty="0"/>
                  <a:t>one number by another </a:t>
                </a:r>
                <a:r>
                  <a:rPr lang="en-US" sz="2800" b="1" dirty="0" smtClean="0"/>
                  <a:t>number (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800" b="1" dirty="0" smtClean="0"/>
                  <a:t>)</a:t>
                </a:r>
                <a:endParaRPr lang="en-US" sz="28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Determining </a:t>
                </a:r>
                <a:r>
                  <a:rPr lang="en-US" sz="2800" b="1" dirty="0"/>
                  <a:t>whether one value is equal to </a:t>
                </a:r>
                <a:r>
                  <a:rPr lang="en-US" sz="2800" b="1" dirty="0" smtClean="0"/>
                  <a:t>another value (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1" dirty="0" smtClean="0"/>
                  <a:t>)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Determining whether one value is </a:t>
                </a:r>
                <a:r>
                  <a:rPr lang="en-US" sz="2800" b="1" dirty="0" smtClean="0"/>
                  <a:t>greater than or less than another value (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 &lt;</m:t>
                    </m:r>
                  </m:oMath>
                </a14:m>
                <a:r>
                  <a:rPr lang="en-US" sz="2800" b="1" dirty="0" smtClean="0"/>
                  <a:t>)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6555641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400" b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2689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72348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Here is an example of an assembly program to execute the above-mentioned operation implemented in a </a:t>
            </a:r>
            <a:r>
              <a:rPr lang="en-US" sz="3200" b="1" dirty="0" smtClean="0">
                <a:solidFill>
                  <a:srgbClr val="C00000"/>
                </a:solidFill>
              </a:rPr>
              <a:t>Pep/9</a:t>
            </a:r>
            <a:r>
              <a:rPr lang="en-US" sz="3200" b="1" dirty="0" smtClean="0"/>
              <a:t> virtual machine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200" b="1" dirty="0" smtClean="0"/>
              <a:t>s assembly language (developed by J.Stanley Warford).</a:t>
            </a:r>
          </a:p>
        </p:txBody>
      </p:sp>
    </p:spTree>
    <p:extLst>
      <p:ext uri="{BB962C8B-B14F-4D97-AF65-F5344CB8AC3E}">
        <p14:creationId xmlns:p14="http://schemas.microsoft.com/office/powerpoint/2010/main" xmlns="" val="11111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𝐂𝐇𝐀𝐑𝐎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𝟎𝐱𝟎𝟎𝟒𝟖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 smtClean="0">
                    <a:solidFill>
                      <a:srgbClr val="00B050"/>
                    </a:solidFill>
                  </a:rPr>
                  <a:t>;output symbol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𝐂𝐇𝐀𝐑𝐎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𝟎𝐱𝟎𝟎𝟔𝟓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 smtClean="0">
                    <a:solidFill>
                      <a:srgbClr val="00B050"/>
                    </a:solidFill>
                  </a:rPr>
                  <a:t>;output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symbol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𝐂𝐇𝐀𝐑𝐎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𝟎𝐱𝟎𝟎𝟔𝐂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 smtClean="0">
                    <a:solidFill>
                      <a:srgbClr val="00B050"/>
                    </a:solidFill>
                  </a:rPr>
                  <a:t>;output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symbol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𝐂𝐇𝐀𝐑𝐎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𝟎𝐱𝟎𝟎𝟔𝐂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 smtClean="0">
                    <a:solidFill>
                      <a:srgbClr val="00B050"/>
                    </a:solidFill>
                  </a:rPr>
                  <a:t>;output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symbol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𝐂𝐇𝐀𝐑𝐎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𝟎𝐱𝟎𝟎𝟔𝐅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 smtClean="0">
                    <a:solidFill>
                      <a:srgbClr val="00B050"/>
                    </a:solidFill>
                  </a:rPr>
                  <a:t>;output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symbol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𝐨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𝐒𝐓𝐎𝐏</m:t>
                    </m:r>
                  </m:oMath>
                </a14:m>
                <a:r>
                  <a:rPr lang="en-US" sz="3200" b="1" dirty="0" smtClean="0"/>
                  <a:t/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𝐄𝐍𝐃</m:t>
                    </m:r>
                  </m:oMath>
                </a14:m>
                <a:r>
                  <a:rPr lang="en-US" sz="3200" b="1" dirty="0" smtClean="0"/>
                  <a:t/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52629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60268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Here is an example of an </a:t>
            </a:r>
            <a:r>
              <a:rPr lang="en-US" sz="3200" b="1" dirty="0" smtClean="0"/>
              <a:t>machine </a:t>
            </a:r>
            <a:r>
              <a:rPr lang="en-US" sz="3200" b="1" dirty="0"/>
              <a:t>program to execute the above-mentioned operation implemented </a:t>
            </a:r>
            <a:r>
              <a:rPr lang="en-US" sz="3200" b="1" dirty="0" smtClean="0"/>
              <a:t>on </a:t>
            </a:r>
            <a:r>
              <a:rPr lang="en-US" sz="3200" b="1" dirty="0"/>
              <a:t>a </a:t>
            </a:r>
            <a:r>
              <a:rPr lang="en-US" sz="3200" b="1" dirty="0">
                <a:solidFill>
                  <a:srgbClr val="C00000"/>
                </a:solidFill>
              </a:rPr>
              <a:t>Pep/9</a:t>
            </a:r>
            <a:r>
              <a:rPr lang="en-US" sz="3200" b="1" dirty="0"/>
              <a:t> virtual </a:t>
            </a:r>
            <a:r>
              <a:rPr lang="en-US" sz="3200" b="1" dirty="0" smtClean="0"/>
              <a:t>machine: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9857037"/>
                  </p:ext>
                </p:extLst>
              </p:nvPr>
            </p:nvGraphicFramePr>
            <p:xfrm>
              <a:off x="0" y="2438400"/>
              <a:ext cx="9144000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0200"/>
                    <a:gridCol w="44958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Action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Binary Instruction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Hex Instruction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Write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‘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’</m:t>
                              </m:r>
                            </m:oMath>
                          </a14:m>
                          <a:endParaRPr lang="en-US" sz="24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0101 0000 0000 0000</a:t>
                          </a:r>
                          <a:r>
                            <a:rPr lang="en-US" sz="2400" b="1" baseline="0" dirty="0" smtClean="0"/>
                            <a:t> 0100 1000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50 00 48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Write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‘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’</m:t>
                              </m:r>
                            </m:oMath>
                          </a14:m>
                          <a:endParaRPr lang="en-US" sz="24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0101 0000 0000 0000 0110 0101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50 00 65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Write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‘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’</m:t>
                              </m:r>
                            </m:oMath>
                          </a14:m>
                          <a:endParaRPr lang="en-US" sz="24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0101 0000 0000 0000 0110 1100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6C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Write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‘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’</m:t>
                              </m:r>
                            </m:oMath>
                          </a14:m>
                          <a:endParaRPr lang="en-US" sz="24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 smtClean="0"/>
                            <a:t>0101 0000 0000 0000 0110 1100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6C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Write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‘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</a:rPr>
                                <m:t>’</m:t>
                              </m:r>
                            </m:oMath>
                          </a14:m>
                          <a:endParaRPr lang="en-US" sz="2400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0101 0000 0000 0000 0110 1111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6F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Stop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0000 0000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00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049857037"/>
                  </p:ext>
                </p:extLst>
              </p:nvPr>
            </p:nvGraphicFramePr>
            <p:xfrm>
              <a:off x="0" y="2438400"/>
              <a:ext cx="9144000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0200"/>
                    <a:gridCol w="4495800"/>
                    <a:gridCol w="3048000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Action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Binary Instruction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Hex Instruction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60" t="-93333" r="-472243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0101 0000 0000 0000</a:t>
                          </a:r>
                          <a:r>
                            <a:rPr lang="en-US" sz="2400" b="1" baseline="0" dirty="0" smtClean="0"/>
                            <a:t> 0100 1000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50 00 48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60" t="-193333" r="-472243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0101 0000 0000 0000 0110 0101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50 00 65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60" t="-293333" r="-472243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0101 0000 0000 0000 0110 1100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6C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60" t="-393333" r="-47224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 smtClean="0"/>
                            <a:t>0101 0000 0000 0000 0110 1100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6C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60" t="-493333" r="-472243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0101 0000 0000 0000 0110 1111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50 00 6F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Stop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0000 0000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00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xmlns="" val="323630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you can </a:t>
                </a:r>
                <a:r>
                  <a:rPr lang="en-US" sz="3200" b="1" dirty="0"/>
                  <a:t>see from </a:t>
                </a:r>
                <a:r>
                  <a:rPr lang="en-US" sz="3200" b="1" dirty="0" smtClean="0"/>
                  <a:t>these examples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high-level languages allow programmers to concentrate on </a:t>
                </a:r>
                <a:r>
                  <a:rPr lang="en-US" sz="3200" b="1" dirty="0" smtClean="0"/>
                  <a:t>the tasks </a:t>
                </a:r>
                <a:r>
                  <a:rPr lang="en-US" sz="3200" b="1" dirty="0"/>
                  <a:t>they want to perform with their programs rather than the details of how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𝐂𝐏𝐔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 smtClean="0"/>
                  <a:t>will execute </a:t>
                </a:r>
                <a:r>
                  <a:rPr lang="en-US" sz="3200" b="1" dirty="0"/>
                  <a:t>those programs.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37338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Since the </a:t>
            </a:r>
            <a:r>
              <a:rPr lang="en-US" sz="3200" b="1" dirty="0" smtClean="0"/>
              <a:t>1950s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thousands of high-level languages have been </a:t>
            </a:r>
            <a:r>
              <a:rPr lang="en-US" sz="3200" b="1" dirty="0" smtClean="0"/>
              <a:t>created. The </a:t>
            </a:r>
            <a:r>
              <a:rPr lang="en-US" sz="3200" b="1" dirty="0"/>
              <a:t>following list contains several of the more well-known languages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569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800" b="1" dirty="0" smtClean="0">
                    <a:solidFill>
                      <a:srgbClr val="C00000"/>
                    </a:solidFill>
                  </a:rPr>
                  <a:t>Ada</a:t>
                </a:r>
                <a:r>
                  <a:rPr lang="en-US" sz="2800" b="1" dirty="0" smtClean="0"/>
                  <a:t/>
                </a:r>
                <a:r>
                  <a:rPr lang="en-US" sz="2800" b="1" dirty="0"/>
                  <a:t>was created in the 1970s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primarily for applications used by the </a:t>
                </a:r>
                <a:r>
                  <a:rPr lang="en-US" sz="2800" b="1" dirty="0" smtClean="0"/>
                  <a:t>U.S. Department </a:t>
                </a:r>
                <a:r>
                  <a:rPr lang="en-US" sz="2800" b="1" dirty="0"/>
                  <a:t>of Defense. The language is named in honor of Countess </a:t>
                </a:r>
                <a:r>
                  <a:rPr lang="en-US" sz="2800" b="1" dirty="0" smtClean="0"/>
                  <a:t>Ada Lovelace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an influential and historic figure in the field of computing.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323987"/>
              </a:xfrm>
              <a:prstGeom prst="rect">
                <a:avLst/>
              </a:prstGeom>
              <a:blipFill rotWithShape="0">
                <a:blip r:embed="rId2"/>
                <a:stretch>
                  <a:fillRect l="-1200" r="-1400" b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0" y="3352800"/>
            <a:ext cx="9144000" cy="2611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Fortran</a:t>
            </a:r>
            <a:r>
              <a:rPr lang="en-US" sz="2800" b="1" dirty="0" smtClean="0"/>
              <a:t>. </a:t>
            </a:r>
            <a:r>
              <a:rPr lang="en-US" sz="2800" b="1" dirty="0"/>
              <a:t>FORmula TRANslator was the first high-level programming language. It </a:t>
            </a:r>
            <a:r>
              <a:rPr lang="en-US" sz="2800" b="1" dirty="0" smtClean="0"/>
              <a:t>was designed </a:t>
            </a:r>
            <a:r>
              <a:rPr lang="en-US" sz="2800" b="1" dirty="0"/>
              <a:t>in the 1950s for performing complex mathematical calculations.</a:t>
            </a:r>
          </a:p>
        </p:txBody>
      </p:sp>
    </p:spTree>
    <p:extLst>
      <p:ext uri="{BB962C8B-B14F-4D97-AF65-F5344CB8AC3E}">
        <p14:creationId xmlns:p14="http://schemas.microsoft.com/office/powerpoint/2010/main" xmlns="" val="281030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Beginners All-purpose Symbolic Instruction Code is a general-purpose </a:t>
                </a:r>
                <a:r>
                  <a:rPr lang="en-US" sz="2800" b="1" dirty="0" smtClean="0"/>
                  <a:t>language that </a:t>
                </a:r>
                <a:r>
                  <a:rPr lang="en-US" sz="2800" b="1" dirty="0"/>
                  <a:t>was originally designed in the early 1960s to be simple enough for </a:t>
                </a:r>
                <a:r>
                  <a:rPr lang="en-US" sz="2800" b="1" dirty="0" smtClean="0"/>
                  <a:t>beginners to </a:t>
                </a:r>
                <a:r>
                  <a:rPr lang="en-US" sz="2800" b="1" dirty="0"/>
                  <a:t>learn. </a:t>
                </a:r>
                <a:r>
                  <a:rPr lang="en-US" sz="2800" b="1" dirty="0" smtClean="0"/>
                  <a:t>Today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there are many different versions of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BASIC</a:t>
                </a:r>
                <a:r>
                  <a:rPr lang="en-US" sz="2800" b="1" dirty="0"/>
                  <a:t>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23987"/>
              </a:xfrm>
              <a:prstGeom prst="rect">
                <a:avLst/>
              </a:prstGeom>
              <a:blipFill rotWithShape="0">
                <a:blip r:embed="rId2"/>
                <a:stretch>
                  <a:fillRect l="-1200" r="-1333" b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331923"/>
            <a:ext cx="9144000" cy="2611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Pascal</a:t>
            </a:r>
            <a:r>
              <a:rPr lang="en-US" sz="2800" b="1" dirty="0"/>
              <a:t> was created in 1970 and was originally designed for teaching </a:t>
            </a:r>
            <a:r>
              <a:rPr lang="en-US" sz="2800" b="1" dirty="0" smtClean="0"/>
              <a:t>programming. The </a:t>
            </a:r>
            <a:r>
              <a:rPr lang="en-US" sz="2800" b="1" dirty="0"/>
              <a:t>language was named in honor of the mathematician, physicist, and </a:t>
            </a:r>
            <a:r>
              <a:rPr lang="en-US" sz="2800" b="1" dirty="0" smtClean="0"/>
              <a:t>philosopher Blaise </a:t>
            </a:r>
            <a:r>
              <a:rPr lang="en-US" sz="2800" b="1" dirty="0"/>
              <a:t>Pascal.</a:t>
            </a:r>
          </a:p>
        </p:txBody>
      </p:sp>
    </p:spTree>
    <p:extLst>
      <p:ext uri="{BB962C8B-B14F-4D97-AF65-F5344CB8AC3E}">
        <p14:creationId xmlns:p14="http://schemas.microsoft.com/office/powerpoint/2010/main" xmlns="" val="11757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20" y="0"/>
            <a:ext cx="9144000" cy="196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COBOL</a:t>
            </a:r>
            <a:r>
              <a:rPr lang="en-US" sz="2800" b="1" dirty="0" smtClean="0"/>
              <a:t>. </a:t>
            </a:r>
            <a:r>
              <a:rPr lang="en-US" sz="2800" b="1" dirty="0"/>
              <a:t>Common Business-Oriented Language was created in the 1950s and was </a:t>
            </a:r>
            <a:r>
              <a:rPr lang="en-US" sz="2800" b="1" dirty="0" smtClean="0"/>
              <a:t>designed for </a:t>
            </a:r>
            <a:r>
              <a:rPr lang="en-US" sz="2800" b="1" dirty="0"/>
              <a:t>business applications.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6820" y="1828800"/>
                <a:ext cx="91440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2800" b="1" dirty="0"/>
                  <a:t> and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C++ </a:t>
                </a:r>
                <a:r>
                  <a:rPr lang="en-US" sz="2800" b="1" dirty="0" smtClean="0"/>
                  <a:t>are </a:t>
                </a:r>
                <a:r>
                  <a:rPr lang="en-US" sz="2800" b="1" dirty="0"/>
                  <a:t>powerful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general-purpose </a:t>
                </a:r>
                <a:r>
                  <a:rPr lang="en-US" sz="2800" b="1" dirty="0" smtClean="0"/>
                  <a:t>languages developed </a:t>
                </a:r>
                <a:r>
                  <a:rPr lang="en-US" sz="2800" b="1" dirty="0"/>
                  <a:t>at Bell Laboratories. The C language was created in 1972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and </a:t>
                </a:r>
                <a:r>
                  <a:rPr lang="en-US" sz="2800" b="1" dirty="0" smtClean="0"/>
                  <a:t>the C</a:t>
                </a:r>
                <a:r>
                  <a:rPr lang="en-US" sz="2800" b="1" dirty="0"/>
                  <a:t>++ language was created in 1983.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828800"/>
                <a:ext cx="9144000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200" r="-1400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820" y="4293275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C#</a:t>
            </a:r>
            <a:r>
              <a:rPr lang="en-US" sz="2800" b="1" dirty="0" smtClean="0"/>
              <a:t>: </a:t>
            </a:r>
            <a:r>
              <a:rPr lang="en-US" sz="2800" b="1" dirty="0"/>
              <a:t>This language was created by Microsoft around the </a:t>
            </a:r>
            <a:r>
              <a:rPr lang="en-US" sz="2800" b="1" dirty="0" smtClean="0"/>
              <a:t>year 2000 </a:t>
            </a:r>
            <a:r>
              <a:rPr lang="en-US" sz="2800" b="1" dirty="0"/>
              <a:t>for developing applications based on the Microsoft .NET platform.</a:t>
            </a:r>
          </a:p>
        </p:txBody>
      </p:sp>
    </p:spTree>
    <p:extLst>
      <p:ext uri="{BB962C8B-B14F-4D97-AF65-F5344CB8AC3E}">
        <p14:creationId xmlns:p14="http://schemas.microsoft.com/office/powerpoint/2010/main" xmlns="" val="23890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144000" cy="2611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Java</a:t>
            </a:r>
            <a:r>
              <a:rPr lang="en-US" sz="2800" b="1" dirty="0"/>
              <a:t> was created by Sun Microsystems in the early 1990s. It can be used to </a:t>
            </a:r>
            <a:r>
              <a:rPr lang="en-US" sz="2800" b="1" dirty="0" smtClean="0"/>
              <a:t>develop programs </a:t>
            </a:r>
            <a:r>
              <a:rPr lang="en-US" sz="2800" b="1" dirty="0"/>
              <a:t>that run on a single computer or over the Internet from a web server.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6820" y="2577405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JavaScript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created in the 1990s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can be used in web pages. </a:t>
                </a:r>
                <a:r>
                  <a:rPr lang="en-US" sz="2800" b="1" dirty="0" smtClean="0"/>
                  <a:t>(JavaScript </a:t>
                </a:r>
                <a:r>
                  <a:rPr lang="en-US" sz="2800" b="1" dirty="0"/>
                  <a:t>is not related to </a:t>
                </a:r>
                <a:r>
                  <a:rPr lang="en-US" sz="2800" b="1" dirty="0" smtClean="0"/>
                  <a:t>Java)</a:t>
                </a:r>
                <a:endParaRPr lang="en-US" sz="28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577405"/>
                <a:ext cx="9144000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1200" r="-1400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820" y="4038600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Python</a:t>
            </a:r>
            <a:r>
              <a:rPr lang="en-US" sz="2800" b="1" dirty="0" smtClean="0"/>
              <a:t> </a:t>
            </a:r>
            <a:r>
              <a:rPr lang="en-US" sz="2800" b="1" dirty="0"/>
              <a:t>is a general-purpose language </a:t>
            </a:r>
            <a:r>
              <a:rPr lang="en-US" sz="2800" b="1" dirty="0" smtClean="0"/>
              <a:t>created in </a:t>
            </a:r>
            <a:r>
              <a:rPr lang="en-US" sz="2800" b="1" dirty="0"/>
              <a:t>the early 1990s. It has become popular in business and academic applications.</a:t>
            </a:r>
          </a:p>
        </p:txBody>
      </p:sp>
    </p:spTree>
    <p:extLst>
      <p:ext uri="{BB962C8B-B14F-4D97-AF65-F5344CB8AC3E}">
        <p14:creationId xmlns:p14="http://schemas.microsoft.com/office/powerpoint/2010/main" xmlns="" val="97978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3429000"/>
            <a:ext cx="9144000" cy="2611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Ruby</a:t>
            </a:r>
            <a:r>
              <a:rPr lang="en-US" sz="2800" b="1" dirty="0"/>
              <a:t> is a general-purpose language that was created in the 1990s. It is </a:t>
            </a:r>
            <a:r>
              <a:rPr lang="en-US" sz="2800" b="1" dirty="0" smtClean="0"/>
              <a:t>increasingly becoming </a:t>
            </a:r>
            <a:r>
              <a:rPr lang="en-US" sz="2800" b="1" dirty="0"/>
              <a:t>a popular language for programs that run on web servers.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High-Level </a:t>
            </a:r>
            <a:r>
              <a:rPr lang="en-US" sz="4400" b="1" dirty="0">
                <a:solidFill>
                  <a:srgbClr val="002060"/>
                </a:solidFill>
              </a:rPr>
              <a:t>Language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0" y="0"/>
            <a:ext cx="9144000" cy="325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Visual Basic </a:t>
            </a:r>
            <a:r>
              <a:rPr lang="en-US" sz="2800" b="1" dirty="0"/>
              <a:t>(commonly known as VB) is a Microsoft programming language </a:t>
            </a:r>
            <a:r>
              <a:rPr lang="en-US" sz="2800" b="1" dirty="0" smtClean="0"/>
              <a:t>and software </a:t>
            </a:r>
            <a:r>
              <a:rPr lang="en-US" sz="2800" b="1" dirty="0"/>
              <a:t>development environment that allows programmers to create </a:t>
            </a:r>
            <a:r>
              <a:rPr lang="en-US" sz="2800" b="1" dirty="0" smtClean="0"/>
              <a:t>Windows-based applications </a:t>
            </a:r>
            <a:r>
              <a:rPr lang="en-US" sz="2800" b="1" dirty="0"/>
              <a:t>quickly. VB was originally created in the early 1990s.</a:t>
            </a:r>
          </a:p>
        </p:txBody>
      </p:sp>
    </p:spTree>
    <p:extLst>
      <p:ext uri="{BB962C8B-B14F-4D97-AF65-F5344CB8AC3E}">
        <p14:creationId xmlns:p14="http://schemas.microsoft.com/office/powerpoint/2010/main" xmlns="" val="401247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Keywords &amp; Operators &amp; Syntax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Each high-level language has its own set of predefined words that the programmer must </a:t>
            </a:r>
            <a:r>
              <a:rPr lang="en-US" sz="3200" b="1" dirty="0" smtClean="0"/>
              <a:t>use to </a:t>
            </a:r>
            <a:r>
              <a:rPr lang="en-US" sz="3200" b="1" dirty="0"/>
              <a:t>write a program.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2325231"/>
                <a:ext cx="9144000" cy="386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words that make up a high-level programming language are </a:t>
                </a:r>
                <a:r>
                  <a:rPr lang="en-US" sz="3200" b="1" dirty="0" smtClean="0"/>
                  <a:t>known as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keywords </a:t>
                </a:r>
                <a:r>
                  <a:rPr lang="en-US" sz="3200" b="1" dirty="0"/>
                  <a:t>or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reserved words</a:t>
                </a:r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 smtClean="0"/>
                  <a:t>Each </a:t>
                </a:r>
                <a:r>
                  <a:rPr lang="en-US" sz="3200" b="1" dirty="0"/>
                  <a:t>key word has a specific meaning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cannot be </a:t>
                </a:r>
                <a:r>
                  <a:rPr lang="en-US" sz="3200" b="1" dirty="0" smtClean="0"/>
                  <a:t>used for </a:t>
                </a:r>
                <a:r>
                  <a:rPr lang="en-US" sz="3200" b="1" dirty="0"/>
                  <a:t>any other purpose.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325231"/>
                <a:ext cx="9144000" cy="3862596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2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1308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 smtClean="0">
                    <a:solidFill>
                      <a:srgbClr val="FF0000"/>
                    </a:solidFill>
                  </a:rPr>
                  <a:t>Control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U</a:t>
                </a:r>
                <a:r>
                  <a:rPr lang="en-US" sz="3200" b="1" dirty="0" smtClean="0">
                    <a:solidFill>
                      <a:srgbClr val="FF0000"/>
                    </a:solidFill>
                  </a:rPr>
                  <a:t>nit</a:t>
                </a:r>
                <a:r>
                  <a:rPr lang="en-US" sz="3200" b="1" dirty="0" smtClean="0"/>
                  <a:t/>
                </a:r>
                <a:r>
                  <a:rPr lang="en-US" sz="3200" b="1" dirty="0"/>
                  <a:t>tells the computer what to do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 smtClean="0"/>
                  <a:t>such as </a:t>
                </a:r>
                <a:r>
                  <a:rPr lang="en-US" sz="3200" b="1" dirty="0"/>
                  <a:t>instructing the computer which device to read </a:t>
                </a:r>
                <a:r>
                  <a:rPr lang="en-US" sz="3200" b="1" dirty="0" smtClean="0"/>
                  <a:t>or send </a:t>
                </a:r>
                <a:r>
                  <a:rPr lang="en-US" sz="3200" b="1" dirty="0"/>
                  <a:t>output </a:t>
                </a:r>
                <a:r>
                  <a:rPr lang="en-US" sz="3200" b="1" dirty="0" smtClean="0"/>
                  <a:t>to</a:t>
                </a:r>
                <a:r>
                  <a:rPr lang="en-US" sz="3200" b="1" dirty="0"/>
                  <a:t>.</a:t>
                </a:r>
                <a:endParaRPr lang="en-US" sz="3200" b="1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2409090"/>
            <a:ext cx="9150820" cy="44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It </a:t>
            </a:r>
            <a:r>
              <a:rPr lang="en-US" sz="3200" b="1" dirty="0"/>
              <a:t>performs the following operations: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Reading a piece of data from the main memory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Writing a piece of data into the main memory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Moving a piece of data from one memory location to another</a:t>
            </a:r>
          </a:p>
        </p:txBody>
      </p:sp>
    </p:spTree>
    <p:extLst>
      <p:ext uri="{BB962C8B-B14F-4D97-AF65-F5344CB8AC3E}">
        <p14:creationId xmlns:p14="http://schemas.microsoft.com/office/powerpoint/2010/main" xmlns="" val="159512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Keywords &amp; Operators &amp; Syntax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The following table shows all of the </a:t>
            </a:r>
            <a:r>
              <a:rPr lang="en-US" sz="2800" b="1" dirty="0">
                <a:solidFill>
                  <a:srgbClr val="C00000"/>
                </a:solidFill>
              </a:rPr>
              <a:t>C</a:t>
            </a:r>
            <a:r>
              <a:rPr lang="en-US" sz="2800" b="1" dirty="0" smtClean="0"/>
              <a:t> </a:t>
            </a:r>
            <a:r>
              <a:rPr lang="en-US" sz="2800" b="1" dirty="0"/>
              <a:t>key words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8382000" cy="3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64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Keywords &amp; Operators &amp; Syntax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addition to </a:t>
            </a:r>
            <a:r>
              <a:rPr lang="en-US" sz="3200" b="1" dirty="0" smtClean="0"/>
              <a:t>keywords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,</a:t>
            </a:r>
            <a:r>
              <a:rPr lang="en-US" sz="3200" b="1" dirty="0" smtClean="0"/>
              <a:t> programming </a:t>
            </a:r>
            <a:r>
              <a:rPr lang="en-US" sz="3200" b="1" dirty="0"/>
              <a:t>languages have </a:t>
            </a:r>
            <a:r>
              <a:rPr lang="en-US" sz="3200" b="1" dirty="0">
                <a:solidFill>
                  <a:srgbClr val="C00000"/>
                </a:solidFill>
              </a:rPr>
              <a:t>operators</a:t>
            </a:r>
            <a:r>
              <a:rPr lang="en-US" sz="3200" b="1" i="1" dirty="0">
                <a:solidFill>
                  <a:srgbClr val="C00000"/>
                </a:solidFill>
              </a:rPr>
              <a:t> </a:t>
            </a:r>
            <a:r>
              <a:rPr lang="en-US" sz="3200" b="1" dirty="0"/>
              <a:t>that perform </a:t>
            </a:r>
            <a:r>
              <a:rPr lang="en-US" sz="3200" b="1" dirty="0" smtClean="0"/>
              <a:t>various operations </a:t>
            </a:r>
            <a:r>
              <a:rPr lang="en-US" sz="3200" b="1" dirty="0"/>
              <a:t>on data.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2362200"/>
                <a:ext cx="9144000" cy="3864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All </a:t>
                </a:r>
                <a:r>
                  <a:rPr lang="en-US" sz="3200" b="1" dirty="0"/>
                  <a:t>programming languages have math operators </a:t>
                </a:r>
                <a:r>
                  <a:rPr lang="en-US" sz="3200" b="1" dirty="0" smtClean="0"/>
                  <a:t>that perform arithmetic. In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as well as most other languages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sign is an </a:t>
                </a:r>
                <a:r>
                  <a:rPr lang="en-US" sz="3200" b="1" dirty="0" smtClean="0"/>
                  <a:t>operator that </a:t>
                </a:r>
                <a:r>
                  <a:rPr lang="en-US" sz="3200" b="1" dirty="0"/>
                  <a:t>adds two numbers.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362200"/>
                <a:ext cx="9144000" cy="3864135"/>
              </a:xfrm>
              <a:prstGeom prst="rect">
                <a:avLst/>
              </a:prstGeom>
              <a:blipFill rotWithShape="0">
                <a:blip r:embed="rId2"/>
                <a:stretch>
                  <a:fillRect l="-1733" r="-1733" b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4391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Keywords &amp; Operators &amp; Syntax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0" y="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addition to key words and operators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language also has its own </a:t>
                </a:r>
                <a:r>
                  <a:rPr lang="en-US" sz="3200" b="1" dirty="0" smtClean="0">
                    <a:solidFill>
                      <a:srgbClr val="C00000"/>
                    </a:solidFill>
                  </a:rPr>
                  <a:t>syntax</a:t>
                </a:r>
                <a:r>
                  <a:rPr lang="en-US" sz="3200" b="1" i="1" dirty="0" smtClean="0"/>
                  <a:t> – </a:t>
                </a:r>
                <a:r>
                  <a:rPr lang="en-US" sz="3200" b="1" dirty="0" smtClean="0"/>
                  <a:t>a set </a:t>
                </a:r>
                <a:r>
                  <a:rPr lang="en-US" sz="3200" b="1" dirty="0"/>
                  <a:t>of rules that must be strictly followed when writing a program.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2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31242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syntax rules dictate how </a:t>
            </a:r>
            <a:r>
              <a:rPr lang="en-US" sz="3200" b="1" dirty="0" smtClean="0"/>
              <a:t>keywords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operators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and various punctuation characters must be used in a program.</a:t>
            </a:r>
          </a:p>
        </p:txBody>
      </p:sp>
    </p:spTree>
    <p:extLst>
      <p:ext uri="{BB962C8B-B14F-4D97-AF65-F5344CB8AC3E}">
        <p14:creationId xmlns:p14="http://schemas.microsoft.com/office/powerpoint/2010/main" xmlns="" val="13422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2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individual instructions that you use to write a program in a high-level programming language are called </a:t>
            </a:r>
            <a:r>
              <a:rPr lang="en-US" sz="3200" b="1" dirty="0">
                <a:solidFill>
                  <a:srgbClr val="C00000"/>
                </a:solidFill>
              </a:rPr>
              <a:t>statements</a:t>
            </a:r>
            <a:r>
              <a:rPr lang="en-US" sz="3200" b="1" dirty="0"/>
              <a:t>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Keywords &amp; Operators &amp; Syntax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2286000"/>
                <a:ext cx="91440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 programming statement can consist of </a:t>
                </a:r>
                <a:endParaRPr lang="en-US" sz="28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keywords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operators</a:t>
                </a:r>
                <a:endParaRPr lang="en-US" sz="28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 smtClean="0"/>
                  <a:t>punctuation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and other </a:t>
                </a:r>
                <a:r>
                  <a:rPr lang="en-US" sz="2800" b="1" dirty="0"/>
                  <a:t>allowable programming elements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arranged in the </a:t>
                </a:r>
                <a:r>
                  <a:rPr lang="en-US" sz="2800" b="1" dirty="0" smtClean="0"/>
                  <a:t>proper sequence </a:t>
                </a:r>
                <a:r>
                  <a:rPr lang="en-US" sz="2800" b="1" dirty="0"/>
                  <a:t>to perform an operation.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286000"/>
                <a:ext cx="9144000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400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48407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their classic text on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programming language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Kernighan and Ritchie introduce readers to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using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 smtClean="0"/>
                  <a:t>hello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 smtClean="0"/>
                  <a:t> program: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6942984"/>
                  </p:ext>
                </p:extLst>
              </p:nvPr>
            </p:nvGraphicFramePr>
            <p:xfrm>
              <a:off x="76200" y="2423160"/>
              <a:ext cx="8991600" cy="3596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8229600"/>
                  </a:tblGrid>
                  <a:tr h="356508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Line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Statement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5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1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#include</a:t>
                          </a:r>
                          <a:r>
                            <a:rPr lang="en-US" sz="2400" dirty="0" smtClean="0"/>
                            <a:t/>
                          </a:r>
                          <a:r>
                            <a:rPr lang="en-US" sz="2400" b="1" dirty="0" smtClean="0"/>
                            <a:t>&lt;stdio.h&gt;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35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2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solidFill>
                                <a:srgbClr val="00B050"/>
                              </a:solidFill>
                            </a:rPr>
                            <a:t>// my first</a:t>
                          </a:r>
                          <a:r>
                            <a:rPr lang="en-US" sz="2400" b="1" baseline="0" dirty="0" smtClean="0">
                              <a:solidFill>
                                <a:srgbClr val="00B050"/>
                              </a:solidFill>
                            </a:rPr>
                            <a:t> C program</a:t>
                          </a:r>
                          <a:endParaRPr 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</a:tr>
                  <a:tr h="35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3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int</a:t>
                          </a:r>
                          <a:r>
                            <a:rPr lang="en-US" sz="2400" dirty="0" smtClean="0"/>
                            <a:t/>
                          </a:r>
                          <a:r>
                            <a:rPr lang="en-US" sz="2400" b="1" dirty="0" smtClean="0"/>
                            <a:t>main()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35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4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{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35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5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 smtClean="0"/>
                            <a:t/>
                          </a:r>
                          <a:r>
                            <a:rPr lang="en-US" sz="2400" b="1" dirty="0" smtClean="0"/>
                            <a:t>printf(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“</m:t>
                              </m:r>
                            </m:oMath>
                          </a14:m>
                          <a:r>
                            <a:rPr lang="en-US" sz="2400" b="1" dirty="0" smtClean="0"/>
                            <a:t>Goodbye, World\n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oMath>
                          </a14:m>
                          <a:r>
                            <a:rPr lang="en-US" sz="2400" b="1" dirty="0" smtClean="0"/>
                            <a:t>);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35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6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/>
                          </a:r>
                          <a:r>
                            <a:rPr lang="en-US" sz="2400" b="1" dirty="0" smtClean="0"/>
                            <a:t>return</a:t>
                          </a:r>
                          <a:r>
                            <a:rPr lang="en-US" sz="2400" dirty="0" smtClean="0"/>
                            <a:t> 0;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5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7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}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4106942984"/>
                  </p:ext>
                </p:extLst>
              </p:nvPr>
            </p:nvGraphicFramePr>
            <p:xfrm>
              <a:off x="76200" y="2423160"/>
              <a:ext cx="8991600" cy="3596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2000"/>
                    <a:gridCol w="8229600"/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Line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Statement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1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#include&lt;stdio.h&gt;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2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solidFill>
                                <a:srgbClr val="00B050"/>
                              </a:solidFill>
                            </a:rPr>
                            <a:t>// my first</a:t>
                          </a:r>
                          <a:r>
                            <a:rPr lang="en-US" sz="2400" b="1" baseline="0" dirty="0" smtClean="0">
                              <a:solidFill>
                                <a:srgbClr val="00B050"/>
                              </a:solidFill>
                            </a:rPr>
                            <a:t> C program</a:t>
                          </a:r>
                          <a:endParaRPr 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3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intmain()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4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{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5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326" t="-494667" r="-296" b="-2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6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return</a:t>
                          </a:r>
                          <a:r>
                            <a:rPr lang="en-US" sz="2400" dirty="0" smtClean="0"/>
                            <a:t> 0;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7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}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xmlns="" val="405850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Although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</a:t>
                </a:r>
                <a:r>
                  <a:rPr lang="en-US" sz="3200" b="1" dirty="0"/>
                  <a:t> is a very simple 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every major part of the system must work in concert in order for it to run to completion.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24394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s trace </a:t>
                </a:r>
                <a:r>
                  <a:rPr lang="en-US" sz="3200" b="1" dirty="0"/>
                  <a:t>the lifetime of the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</a:t>
                </a:r>
                <a:r>
                  <a:rPr lang="en-US" sz="3200" b="1" dirty="0"/>
                  <a:t> 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from the time it is created by a programmer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until it runs on a computer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prints its simple message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terminates.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439412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24025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Our </a:t>
            </a:r>
            <a:r>
              <a:rPr lang="en-US" sz="3200" b="1" dirty="0">
                <a:solidFill>
                  <a:srgbClr val="00B050"/>
                </a:solidFill>
              </a:rPr>
              <a:t>hello</a:t>
            </a:r>
            <a:r>
              <a:rPr lang="en-US" sz="3200" b="1" dirty="0"/>
              <a:t> program begins life as a </a:t>
            </a:r>
            <a:r>
              <a:rPr lang="en-US" sz="3200" b="1" dirty="0">
                <a:solidFill>
                  <a:srgbClr val="C00000"/>
                </a:solidFill>
              </a:rPr>
              <a:t>source program </a:t>
            </a:r>
            <a:r>
              <a:rPr lang="en-US" sz="3200" b="1" dirty="0" smtClean="0"/>
              <a:t>(</a:t>
            </a:r>
            <a:r>
              <a:rPr lang="en-US" sz="3200" b="1" dirty="0" smtClean="0">
                <a:solidFill>
                  <a:srgbClr val="C00000"/>
                </a:solidFill>
              </a:rPr>
              <a:t>source </a:t>
            </a:r>
            <a:r>
              <a:rPr lang="en-US" sz="3200" b="1" dirty="0">
                <a:solidFill>
                  <a:srgbClr val="C00000"/>
                </a:solidFill>
              </a:rPr>
              <a:t>file</a:t>
            </a:r>
            <a:r>
              <a:rPr lang="en-US" sz="3200" b="1" dirty="0"/>
              <a:t>) that the programmer creates with an editor and saves in a text file called </a:t>
            </a:r>
            <a:r>
              <a:rPr lang="en-US" sz="3200" b="1" dirty="0">
                <a:solidFill>
                  <a:srgbClr val="00B050"/>
                </a:solidFill>
              </a:rPr>
              <a:t>hello.c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30480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source program is a sequence of bits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with a value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organized in 8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bit chunks called bytes.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Each byte represents some text character in the program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04800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37858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Most computer systems represent text characters using the </a:t>
            </a:r>
            <a:r>
              <a:rPr lang="en-US" sz="3200" b="1" dirty="0">
                <a:solidFill>
                  <a:srgbClr val="C00000"/>
                </a:solidFill>
              </a:rPr>
              <a:t>ASCII</a:t>
            </a:r>
            <a:r>
              <a:rPr lang="en-US" sz="3200" b="1" dirty="0"/>
              <a:t> standard that represents each character with a unique byte-sized integer value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20" y="31242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>
                <a:solidFill>
                  <a:srgbClr val="00B050"/>
                </a:solidFill>
              </a:rPr>
              <a:t>hello.c</a:t>
            </a:r>
            <a:r>
              <a:rPr lang="en-US" sz="3200" b="1" dirty="0"/>
              <a:t> program is stored in a file as a sequence of bytes. Each byte has an integer value that corresponds to some character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38836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Here is </a:t>
            </a:r>
            <a:r>
              <a:rPr lang="en-US" sz="3200" b="1" dirty="0"/>
              <a:t>the ASCII representation of the </a:t>
            </a:r>
            <a:r>
              <a:rPr lang="en-US" sz="3200" b="1" dirty="0">
                <a:solidFill>
                  <a:srgbClr val="00B050"/>
                </a:solidFill>
              </a:rPr>
              <a:t>hello.c</a:t>
            </a:r>
            <a:r>
              <a:rPr lang="en-US" sz="3200" b="1" dirty="0"/>
              <a:t> </a:t>
            </a:r>
            <a:r>
              <a:rPr lang="en-US" sz="3200" b="1" dirty="0" smtClean="0"/>
              <a:t>program</a:t>
            </a:r>
            <a:r>
              <a:rPr lang="en-US" sz="3200" b="1" dirty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78"/>
            <a:ext cx="9144000" cy="34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04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first byte has the integer value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𝟑𝟓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corresponds to the character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231445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73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2110481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second byte has the integer value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𝟏𝟎𝟓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corresponds to the character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110481"/>
                <a:ext cx="9144000" cy="1492781"/>
              </a:xfrm>
              <a:prstGeom prst="rect">
                <a:avLst/>
              </a:prstGeom>
              <a:blipFill rotWithShape="0">
                <a:blip r:embed="rId3"/>
                <a:stretch>
                  <a:fillRect l="-1533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3710681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Notice that each text line is terminated by the invisible newline character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represented by the integer value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0681"/>
                <a:ext cx="9144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89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you can see from this list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𝐂𝐏𝐔</m:t>
                    </m:r>
                  </m:oMath>
                </a14:m>
                <a:r>
                  <a:rPr lang="en-US" sz="3200" b="1" dirty="0"/>
                  <a:t> performs </a:t>
                </a:r>
                <a:r>
                  <a:rPr lang="en-US" sz="3200" b="1" dirty="0" smtClean="0"/>
                  <a:t>very basic operations </a:t>
                </a:r>
                <a:r>
                  <a:rPr lang="en-US" sz="3200" b="1" dirty="0"/>
                  <a:t>on pieces of data.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6820" y="1599724"/>
                <a:ext cx="9144000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Some computers have a single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𝐂𝐏𝐔</m:t>
                    </m:r>
                  </m:oMath>
                </a14:m>
                <a:r>
                  <a:rPr lang="en-US" sz="3200" b="1" dirty="0" smtClean="0"/>
                  <a:t> to do these basic operations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𝐬𝐢𝐧𝐠𝐥𝐞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𝐜𝐨𝐫𝐞</m:t>
                    </m:r>
                  </m:oMath>
                </a14:m>
                <a:r>
                  <a:rPr lang="en-US" sz="3200" b="1" dirty="0" smtClean="0"/>
                  <a:t>).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Other computers </a:t>
                </a:r>
                <a:r>
                  <a:rPr lang="en-US" sz="3200" b="1" dirty="0"/>
                  <a:t>contain </a:t>
                </a:r>
                <a:r>
                  <a:rPr lang="en-US" sz="3200" b="1" dirty="0" smtClean="0"/>
                  <a:t>multiple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𝐂𝐏𝐔𝐬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 smtClean="0"/>
                  <a:t>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𝐦𝐚𝐧𝐲𝐜𝐨𝐫𝐞</m:t>
                    </m:r>
                  </m:oMath>
                </a14:m>
                <a:r>
                  <a:rPr lang="en-US" sz="3200" b="1" dirty="0" smtClean="0"/>
                  <a:t>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𝐦𝐮𝐥𝐭𝐢𝐜𝐨𝐫𝐞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599724"/>
                <a:ext cx="9144000" cy="3200876"/>
              </a:xfrm>
              <a:prstGeom prst="rect">
                <a:avLst/>
              </a:prstGeom>
              <a:blipFill rotWithShape="0">
                <a:blip r:embed="rId3"/>
                <a:stretch>
                  <a:fillRect l="-1533" r="-1733" b="-2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038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Files such as </a:t>
            </a:r>
            <a:r>
              <a:rPr lang="en-US" sz="3200" b="1" dirty="0">
                <a:solidFill>
                  <a:srgbClr val="00B050"/>
                </a:solidFill>
              </a:rPr>
              <a:t>hello.c</a:t>
            </a:r>
            <a:r>
              <a:rPr lang="en-US" sz="3200" b="1" dirty="0"/>
              <a:t> that consist exclusively of ASCII characters are known as </a:t>
            </a:r>
            <a:r>
              <a:rPr lang="en-US" sz="3200" b="1" dirty="0">
                <a:solidFill>
                  <a:srgbClr val="FF0000"/>
                </a:solidFill>
              </a:rPr>
              <a:t>text files</a:t>
            </a:r>
            <a:r>
              <a:rPr lang="en-US" sz="3200" b="1" dirty="0"/>
              <a:t>. </a:t>
            </a:r>
            <a:r>
              <a:rPr lang="en-US" sz="3200" b="1" dirty="0" smtClean="0"/>
              <a:t>All </a:t>
            </a:r>
            <a:r>
              <a:rPr lang="en-US" sz="3200" b="1" dirty="0"/>
              <a:t>other files are known as </a:t>
            </a:r>
            <a:r>
              <a:rPr lang="en-US" sz="3200" b="1" dirty="0">
                <a:solidFill>
                  <a:srgbClr val="FF0000"/>
                </a:solidFill>
              </a:rPr>
              <a:t>binary files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2333685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representation of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hello.c</a:t>
                </a:r>
                <a:r>
                  <a:rPr lang="en-US" sz="3200" b="1" dirty="0"/>
                  <a:t> illustrates a fundamental idea: all information in a computer system including </a:t>
                </a:r>
                <a:r>
                  <a:rPr lang="en-US" sz="3200" b="1" dirty="0" smtClean="0"/>
                  <a:t>disk files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programs </a:t>
                </a:r>
                <a:r>
                  <a:rPr lang="en-US" sz="3200" b="1" dirty="0"/>
                  <a:t>stored in </a:t>
                </a:r>
                <a:r>
                  <a:rPr lang="en-US" sz="3200" b="1" dirty="0" smtClean="0"/>
                  <a:t>memory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user </a:t>
                </a:r>
                <a:r>
                  <a:rPr lang="en-US" sz="3200" b="1" dirty="0"/>
                  <a:t>data stored in </a:t>
                </a:r>
                <a:r>
                  <a:rPr lang="en-US" sz="3200" b="1" dirty="0" smtClean="0"/>
                  <a:t>memory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data </a:t>
                </a:r>
                <a:r>
                  <a:rPr lang="en-US" sz="3200" b="1" dirty="0"/>
                  <a:t>transferred across a network </a:t>
                </a:r>
                <a:r>
                  <a:rPr lang="en-US" sz="3200" b="1" dirty="0" smtClean="0"/>
                  <a:t> is </a:t>
                </a:r>
                <a:r>
                  <a:rPr lang="en-US" sz="3200" b="1" dirty="0"/>
                  <a:t>represented as a bunch of bits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333685"/>
                <a:ext cx="9144000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05043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only thing that distinguishes different data objects is the </a:t>
            </a:r>
            <a:r>
              <a:rPr lang="en-US" sz="3200" b="1" dirty="0">
                <a:solidFill>
                  <a:srgbClr val="FF0000"/>
                </a:solidFill>
              </a:rPr>
              <a:t>context </a:t>
            </a:r>
            <a:r>
              <a:rPr lang="en-US" sz="3200" b="1" dirty="0"/>
              <a:t>in which we view them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160020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 different contexts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same sequence of bytes might represent </a:t>
                </a:r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an integer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a floating-point number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a character string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a machine </a:t>
                </a:r>
                <a:r>
                  <a:rPr lang="en-US" sz="3200" b="1" dirty="0"/>
                  <a:t>instruction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600200"/>
                <a:ext cx="9144000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754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programmers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need to understand machine representations of numbers because they are not the same as integers and real </a:t>
                </a:r>
                <a:r>
                  <a:rPr lang="en-US" sz="3200" b="1" dirty="0" smtClean="0"/>
                  <a:t>numbers we are accustomed to.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97158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31242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They are finite approximations that can behave in unexpected ways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20839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 : History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was developed from 1969 to 1973 by Dennis Ritchie of Bell Laboratories.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3200" b="1" dirty="0"/>
              <a:t>The American National Standards Institute (ANSI) ratified the ANSI C standard in 1989.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3200" b="1" dirty="0"/>
              <a:t>The standards define the C language and a set of library functions known as the C standard library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27541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r>
              <a:rPr lang="en-US" sz="4400" b="1" dirty="0">
                <a:solidFill>
                  <a:srgbClr val="002060"/>
                </a:solidFill>
              </a:rPr>
              <a:t> : History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663662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Kernighan and Ritchie describe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𝐀𝐍𝐒𝐈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in their classic book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known affectionately as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 smtClean="0"/>
                  <a:t>. The </a:t>
                </a:r>
                <a:r>
                  <a:rPr lang="en-US" sz="3200" b="1" dirty="0"/>
                  <a:t>book is only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𝟐𝟔𝟏</m:t>
                    </m:r>
                  </m:oMath>
                </a14:m>
                <a:r>
                  <a:rPr lang="en-US" sz="3200" b="1" dirty="0"/>
                  <a:t> pages </a:t>
                </a:r>
                <a:r>
                  <a:rPr lang="en-US" sz="3200" b="1" dirty="0" smtClean="0"/>
                  <a:t>long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6636622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2296" r="-2388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38100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So why the success of </a:t>
            </a: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programming language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42" y="5175"/>
            <a:ext cx="2497570" cy="37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90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r>
              <a:rPr lang="en-US" sz="4400" b="1" dirty="0">
                <a:solidFill>
                  <a:srgbClr val="002060"/>
                </a:solidFill>
              </a:rPr>
              <a:t> : History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was closely tied with the </a:t>
            </a:r>
            <a:r>
              <a:rPr lang="en-US" sz="3200" b="1" dirty="0">
                <a:solidFill>
                  <a:srgbClr val="C00000"/>
                </a:solidFill>
              </a:rPr>
              <a:t>Unix</a:t>
            </a:r>
            <a:r>
              <a:rPr lang="en-US" sz="3200" b="1" dirty="0"/>
              <a:t> operating </a:t>
            </a:r>
            <a:r>
              <a:rPr lang="en-US" sz="3200" b="1" dirty="0" smtClean="0"/>
              <a:t>system.</a:t>
            </a:r>
            <a:endParaRPr lang="en-US" sz="3200" b="1" dirty="0"/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was developed from the beginning as the system programming language for Unix (the core part of the operating </a:t>
            </a:r>
            <a:r>
              <a:rPr lang="en-US" sz="3200" b="1" dirty="0" smtClean="0"/>
              <a:t>system – </a:t>
            </a:r>
            <a:r>
              <a:rPr lang="en-US" sz="3200" b="1" dirty="0" smtClean="0">
                <a:solidFill>
                  <a:srgbClr val="FF0000"/>
                </a:solidFill>
              </a:rPr>
              <a:t>kernel</a:t>
            </a:r>
            <a:r>
              <a:rPr lang="en-US" sz="3200" b="1" dirty="0" smtClean="0"/>
              <a:t>).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3886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Most of the Unix kernel </a:t>
                </a:r>
                <a:r>
                  <a:rPr lang="en-US" sz="3200" b="1" dirty="0" smtClean="0"/>
                  <a:t>and </a:t>
                </a:r>
                <a:r>
                  <a:rPr lang="en-US" sz="3200" b="1" dirty="0"/>
                  <a:t>all of its supporting tools and libraries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were written in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97986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r>
              <a:rPr lang="en-US" sz="4400" b="1" dirty="0">
                <a:solidFill>
                  <a:srgbClr val="002060"/>
                </a:solidFill>
              </a:rPr>
              <a:t> : History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Unix became popular in universities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many people were exposed to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and found that they liked it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Rectangle 1"/>
              <p:cNvSpPr/>
              <p:nvPr/>
            </p:nvSpPr>
            <p:spPr>
              <a:xfrm>
                <a:off x="8314" y="2330331"/>
                <a:ext cx="91425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Since Unix was written entirely in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could be easily ported to new machines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widened the audience of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" y="2330331"/>
                <a:ext cx="9142506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69793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r>
              <a:rPr lang="en-US" sz="4400" b="1" dirty="0">
                <a:solidFill>
                  <a:srgbClr val="002060"/>
                </a:solidFill>
              </a:rPr>
              <a:t> : History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is a small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simple language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design was controlled by a single person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rather than a committee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results was a clean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consistent design with little hassle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30480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simplicity of </a:t>
            </a: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made it relatively easy to learn and to port to different computer platforms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33084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r>
              <a:rPr lang="en-US" sz="4400" b="1" dirty="0">
                <a:solidFill>
                  <a:srgbClr val="002060"/>
                </a:solidFill>
              </a:rPr>
              <a:t> : History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was designed for a practical purpose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was designed to implement the Unix operating system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23622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Later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people found that they could write other programs they wanted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without the language getting in their way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362200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7244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is the language of choice for system-level programming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00333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r>
              <a:rPr lang="en-US" sz="4400" b="1" dirty="0">
                <a:solidFill>
                  <a:srgbClr val="002060"/>
                </a:solidFill>
              </a:rPr>
              <a:t> : History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is not perfect for all programmers and all situations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149425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16002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pointers are a common source of confusion and programming </a:t>
            </a:r>
            <a:r>
              <a:rPr lang="en-US" sz="3200" b="1" dirty="0" smtClean="0"/>
              <a:t>errors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especially for beginners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4038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 also lacks support for abstractions such as classes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objects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exceptions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8600"/>
                <a:ext cx="9144000" cy="1494255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55944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Some computers </a:t>
                </a:r>
                <a:r>
                  <a:rPr lang="en-US" sz="3200" b="1" dirty="0" smtClean="0"/>
                  <a:t>use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dual-core </a:t>
                </a:r>
                <a:r>
                  <a:rPr lang="en-US" sz="3200" b="1" dirty="0" smtClean="0"/>
                  <a:t>CPU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which is essentially two </a:t>
                </a:r>
                <a:r>
                  <a:rPr lang="en-US" sz="3200" b="1" dirty="0" smtClean="0"/>
                  <a:t>CPUs in </a:t>
                </a:r>
                <a:r>
                  <a:rPr lang="en-US" sz="3200" b="1" dirty="0"/>
                  <a:t>one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to improve processing power.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2286000"/>
            <a:ext cx="9144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recent years </a:t>
            </a:r>
            <a:r>
              <a:rPr lang="en-US" sz="3200" b="1" dirty="0">
                <a:solidFill>
                  <a:srgbClr val="C00000"/>
                </a:solidFill>
              </a:rPr>
              <a:t>multicore </a:t>
            </a:r>
            <a:r>
              <a:rPr lang="en-US" sz="3200" b="1" dirty="0" smtClean="0"/>
              <a:t>CPUs have been introduced: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 smtClean="0"/>
              <a:t>A </a:t>
            </a:r>
            <a:r>
              <a:rPr lang="en-US" sz="3200" b="1" dirty="0">
                <a:solidFill>
                  <a:srgbClr val="C00000"/>
                </a:solidFill>
              </a:rPr>
              <a:t>quad-core processor </a:t>
            </a:r>
            <a:r>
              <a:rPr lang="en-US" sz="3200" b="1" dirty="0"/>
              <a:t>contains </a:t>
            </a:r>
            <a:r>
              <a:rPr lang="en-US" sz="3200" b="1" dirty="0" smtClean="0"/>
              <a:t>four cores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A </a:t>
            </a:r>
            <a:r>
              <a:rPr lang="en-US" sz="3200" b="1" dirty="0">
                <a:solidFill>
                  <a:srgbClr val="C00000"/>
                </a:solidFill>
              </a:rPr>
              <a:t>hexa-core processor </a:t>
            </a:r>
            <a:r>
              <a:rPr lang="en-US" sz="3200" b="1" dirty="0"/>
              <a:t>contains six </a:t>
            </a:r>
            <a:r>
              <a:rPr lang="en-US" sz="3200" b="1" dirty="0" smtClean="0"/>
              <a:t>cores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An </a:t>
            </a:r>
            <a:r>
              <a:rPr lang="en-US" sz="3200" b="1" dirty="0" smtClean="0">
                <a:solidFill>
                  <a:srgbClr val="C00000"/>
                </a:solidFill>
              </a:rPr>
              <a:t>octa-core </a:t>
            </a:r>
            <a:r>
              <a:rPr lang="en-US" sz="3200" b="1" dirty="0">
                <a:solidFill>
                  <a:srgbClr val="C00000"/>
                </a:solidFill>
              </a:rPr>
              <a:t>processor </a:t>
            </a:r>
            <a:r>
              <a:rPr lang="en-US" sz="3200" b="1" dirty="0"/>
              <a:t>contains eight </a:t>
            </a:r>
            <a:r>
              <a:rPr lang="en-US" sz="3200" b="1" dirty="0" smtClean="0"/>
              <a:t>cores</a:t>
            </a:r>
            <a:endParaRPr lang="en-US" sz="3200" b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50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>
                <a:solidFill>
                  <a:srgbClr val="00B050"/>
                </a:solidFill>
              </a:rPr>
              <a:t>hello</a:t>
            </a:r>
            <a:r>
              <a:rPr lang="en-US" sz="3200" b="1" dirty="0">
                <a:solidFill>
                  <a:srgbClr val="92D050"/>
                </a:solidFill>
              </a:rPr>
              <a:t> </a:t>
            </a:r>
            <a:r>
              <a:rPr lang="en-US" sz="3200" b="1" dirty="0"/>
              <a:t>program begins life as a high-level </a:t>
            </a:r>
            <a:r>
              <a:rPr lang="en-US" sz="3200" b="1" dirty="0">
                <a:solidFill>
                  <a:srgbClr val="C00000"/>
                </a:solidFill>
              </a:rPr>
              <a:t>C</a:t>
            </a:r>
            <a:r>
              <a:rPr lang="en-US" sz="3200" b="1" dirty="0"/>
              <a:t> program because it can be read and understood by human beings in that form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24384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 order to run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hello.c </a:t>
                </a:r>
                <a:r>
                  <a:rPr lang="en-US" sz="3200" b="1" dirty="0"/>
                  <a:t>on a computer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individual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statements must be translated by other programs into a sequence of low-level machine-language instructions.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43840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07956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Compilers and Interpreters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Rectangle 1"/>
              <p:cNvSpPr/>
              <p:nvPr/>
            </p:nvSpPr>
            <p:spPr>
              <a:xfrm>
                <a:off x="0" y="-4482"/>
                <a:ext cx="91440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CPU understands only machine language instructions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programs that are written in a high-level language must be translated into machine language.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4482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3048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Depending </a:t>
                </a:r>
                <a:r>
                  <a:rPr lang="en-US" sz="3200" b="1" dirty="0"/>
                  <a:t>on </a:t>
                </a:r>
                <a:r>
                  <a:rPr lang="en-US" sz="3200" b="1" dirty="0" smtClean="0"/>
                  <a:t>the language </a:t>
                </a:r>
                <a:r>
                  <a:rPr lang="en-US" sz="3200" b="1" dirty="0"/>
                  <a:t>that a program has been written 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programmer will use either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compiler</a:t>
                </a:r>
                <a:r>
                  <a:rPr lang="en-US" sz="3200" b="1" dirty="0"/>
                  <a:t/>
                </a:r>
                <a:r>
                  <a:rPr lang="en-US" sz="3200" b="1" dirty="0" smtClean="0"/>
                  <a:t>or an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interpreter</a:t>
                </a:r>
                <a:r>
                  <a:rPr lang="en-US" sz="3200" b="1" dirty="0"/>
                  <a:t> to make the translation.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0480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73219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20" y="0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A 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rgbClr val="C00000"/>
                </a:solidFill>
              </a:rPr>
              <a:t>compiler</a:t>
            </a:r>
            <a:r>
              <a:rPr lang="en-US" sz="3200" b="1" i="1" dirty="0" smtClean="0"/>
              <a:t>  </a:t>
            </a:r>
            <a:r>
              <a:rPr lang="en-US" sz="3200" b="1" dirty="0" smtClean="0"/>
              <a:t>is  a program </a:t>
            </a:r>
            <a:r>
              <a:rPr lang="en-US" sz="3200" b="1" dirty="0"/>
              <a:t>that translates a </a:t>
            </a:r>
            <a:r>
              <a:rPr lang="en-US" sz="3200" b="1" dirty="0" smtClean="0"/>
              <a:t>high-</a:t>
            </a:r>
          </a:p>
          <a:p>
            <a:pPr algn="just">
              <a:lnSpc>
                <a:spcPct val="150000"/>
              </a:lnSpc>
            </a:pPr>
            <a:r>
              <a:rPr lang="en-US" sz="3200" b="1" dirty="0" smtClean="0"/>
              <a:t>level </a:t>
            </a:r>
            <a:r>
              <a:rPr lang="en-US" sz="3200" b="1" dirty="0"/>
              <a:t>language program into a </a:t>
            </a:r>
            <a:r>
              <a:rPr lang="en-US" sz="3200" b="1" dirty="0" smtClean="0"/>
              <a:t>separate machine </a:t>
            </a:r>
            <a:r>
              <a:rPr lang="en-US" sz="3200" b="1" dirty="0"/>
              <a:t>language program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Compilers and Interpreters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212"/>
            <a:ext cx="9144000" cy="4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971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92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As </a:t>
            </a:r>
            <a:r>
              <a:rPr lang="en-US" sz="3200" b="1" dirty="0"/>
              <a:t>shown in the figure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compiling and </a:t>
            </a:r>
            <a:r>
              <a:rPr lang="en-US" sz="3200" b="1" dirty="0" smtClean="0"/>
              <a:t>executing are </a:t>
            </a:r>
            <a:r>
              <a:rPr lang="en-US" sz="3200" b="1" dirty="0"/>
              <a:t>two different processes.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Compilers and Interpreters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17536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Python</a:t>
                </a:r>
                <a:r>
                  <a:rPr lang="en-US" sz="3200" b="1" dirty="0"/>
                  <a:t/>
                </a:r>
                <a:r>
                  <a:rPr lang="en-US" sz="3200" b="1" dirty="0" smtClean="0"/>
                  <a:t>language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uses an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interpreter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i="1" dirty="0"/>
                  <a:t/>
                </a:r>
                <a:r>
                  <a:rPr lang="en-US" sz="3200" b="1" dirty="0"/>
                  <a:t>which is a program that both translates </a:t>
                </a:r>
                <a:r>
                  <a:rPr lang="en-US" sz="3200" b="1" dirty="0" smtClean="0"/>
                  <a:t>and executes </a:t>
                </a:r>
                <a:r>
                  <a:rPr lang="en-US" sz="3200" b="1" dirty="0"/>
                  <a:t>the instructions in a high-level language program.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753612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5882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965" y="0"/>
                <a:ext cx="9144000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the interpreter </a:t>
                </a:r>
                <a:r>
                  <a:rPr lang="en-US" sz="3200" b="1" dirty="0" smtClean="0"/>
                  <a:t>reads each </a:t>
                </a:r>
                <a:r>
                  <a:rPr lang="en-US" sz="3200" b="1" dirty="0"/>
                  <a:t>individual instruction in the 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converts it to machine language </a:t>
                </a:r>
                <a:r>
                  <a:rPr lang="en-US" sz="3200" b="1" dirty="0" smtClean="0"/>
                  <a:t>instructions and </a:t>
                </a:r>
                <a:r>
                  <a:rPr lang="en-US" sz="3200" b="1" dirty="0"/>
                  <a:t>then immediately executes them</a:t>
                </a:r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This process repeats for every </a:t>
                </a:r>
                <a:r>
                  <a:rPr lang="en-US" sz="3200" b="1" dirty="0" smtClean="0"/>
                  <a:t>instruction in </a:t>
                </a:r>
                <a:r>
                  <a:rPr lang="en-US" sz="3200" b="1" dirty="0"/>
                  <a:t>the program.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" y="0"/>
                <a:ext cx="9144000" cy="467820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Compilers and Interpreters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88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0" y="3657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interpreters </a:t>
                </a:r>
                <a:r>
                  <a:rPr lang="en-US" sz="3200" b="1" dirty="0" smtClean="0"/>
                  <a:t>combine translation </a:t>
                </a:r>
                <a:r>
                  <a:rPr lang="en-US" sz="3200" b="1" dirty="0"/>
                  <a:t>and execution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they typically do not create separate machine </a:t>
                </a:r>
                <a:r>
                  <a:rPr lang="en-US" sz="3200" b="1" dirty="0" smtClean="0"/>
                  <a:t>language programs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60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Compilers and Interpreters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5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5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Compilers and Interpreters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Next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programmer </a:t>
                </a:r>
                <a:r>
                  <a:rPr lang="en-US" sz="3200" b="1" dirty="0" smtClean="0"/>
                  <a:t>uses a </a:t>
                </a:r>
                <a:r>
                  <a:rPr lang="en-US" sz="3200" b="1" dirty="0"/>
                  <a:t>compiler to translate the code into a machine language 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an interpreter </a:t>
                </a:r>
                <a:r>
                  <a:rPr lang="en-US" sz="3200" b="1" dirty="0" smtClean="0"/>
                  <a:t>to translate </a:t>
                </a:r>
                <a:r>
                  <a:rPr lang="en-US" sz="3200" b="1" dirty="0"/>
                  <a:t>and execute the code</a:t>
                </a:r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If </a:t>
                </a:r>
                <a:r>
                  <a:rPr lang="en-US" sz="3200" b="1" dirty="0"/>
                  <a:t>the code contains a syntax error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cannot </a:t>
                </a:r>
                <a:r>
                  <a:rPr lang="en-US" sz="3200" b="1" dirty="0" smtClean="0"/>
                  <a:t>be translated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7820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9944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</a:t>
            </a:r>
            <a:r>
              <a:rPr lang="en-US" sz="3200" b="1" dirty="0">
                <a:solidFill>
                  <a:srgbClr val="FF0000"/>
                </a:solidFill>
              </a:rPr>
              <a:t>syntax error </a:t>
            </a:r>
            <a:r>
              <a:rPr lang="en-US" sz="3200" b="1" dirty="0"/>
              <a:t>is a mistake such as </a:t>
            </a:r>
            <a:endParaRPr lang="en-US" sz="3200" b="1" dirty="0" smtClean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a </a:t>
            </a:r>
            <a:r>
              <a:rPr lang="en-US" sz="3200" b="1" dirty="0"/>
              <a:t>misspelled </a:t>
            </a:r>
            <a:r>
              <a:rPr lang="en-US" sz="3200" b="1" dirty="0" smtClean="0"/>
              <a:t>keyword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a </a:t>
            </a:r>
            <a:r>
              <a:rPr lang="en-US" sz="3200" b="1" dirty="0"/>
              <a:t>missing </a:t>
            </a:r>
            <a:r>
              <a:rPr lang="en-US" sz="3200" b="1" dirty="0" smtClean="0"/>
              <a:t>punctuation character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the </a:t>
            </a:r>
            <a:r>
              <a:rPr lang="en-US" sz="3200" b="1" dirty="0"/>
              <a:t>incorrect use of an </a:t>
            </a:r>
            <a:r>
              <a:rPr lang="en-US" sz="3200" b="1" dirty="0" smtClean="0"/>
              <a:t>operator etc.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3101081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this </a:t>
                </a:r>
                <a:r>
                  <a:rPr lang="en-US" sz="3200" b="1" dirty="0" smtClean="0"/>
                  <a:t>happens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compiler or </a:t>
                </a:r>
                <a:r>
                  <a:rPr lang="en-US" sz="3200" b="1" dirty="0"/>
                  <a:t>interpreter displays an error message indicating that the program contains a </a:t>
                </a:r>
                <a:r>
                  <a:rPr lang="en-US" sz="3200" b="1" dirty="0" smtClean="0"/>
                  <a:t>syntax error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which you have to correct.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101081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Compilers and Interpreters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87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Compilers and Interpreters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What is the difference between a human language interpretation and a machine language interpretation?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28625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 instructions in a machine language </a:t>
            </a:r>
            <a:r>
              <a:rPr lang="en-US" sz="3200" b="1" dirty="0"/>
              <a:t>are then packaged in a form called an </a:t>
            </a:r>
            <a:r>
              <a:rPr lang="en-US" sz="3200" b="1" dirty="0">
                <a:solidFill>
                  <a:srgbClr val="FF0000"/>
                </a:solidFill>
              </a:rPr>
              <a:t>executable object program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/>
              <a:t>and stored as a </a:t>
            </a:r>
            <a:r>
              <a:rPr lang="en-US" sz="3200" b="1" dirty="0" smtClean="0"/>
              <a:t>file on a disk drive.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20" y="23919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Object programs are also referred to as </a:t>
            </a:r>
            <a:r>
              <a:rPr lang="en-US" sz="3200" b="1" dirty="0">
                <a:solidFill>
                  <a:srgbClr val="FF0000"/>
                </a:solidFill>
              </a:rPr>
              <a:t>executable object files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3886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 a computer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translation from source file to object file is performed by a compiler </a:t>
                </a:r>
                <a:r>
                  <a:rPr lang="en-US" sz="3200" b="1" dirty="0" smtClean="0"/>
                  <a:t>driver: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𝐠𝐜𝐜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–</m:t>
                    </m:r>
                    <m:r>
                      <a:rPr lang="en-US" sz="32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𝐨</m:t>
                    </m:r>
                    <m:r>
                      <a:rPr lang="en-US" sz="32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𝐡𝐞𝐥𝐥𝐨</m:t>
                    </m:r>
                    <m:r>
                      <a:rPr lang="en-US" sz="32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𝐡𝐞𝐥𝐥𝐨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580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CPU </a:t>
                </a:r>
                <a:r>
                  <a:rPr lang="en-US" sz="3200" b="1" dirty="0"/>
                  <a:t>does nothing on its </a:t>
                </a:r>
                <a:r>
                  <a:rPr lang="en-US" sz="3200" b="1" dirty="0" smtClean="0"/>
                  <a:t>own. </a:t>
                </a:r>
                <a:r>
                  <a:rPr lang="en-US" sz="3200" b="1" dirty="0"/>
                  <a:t>It has to be told what to do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that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the </a:t>
                </a:r>
                <a:r>
                  <a:rPr lang="en-US" sz="3200" b="1" dirty="0" smtClean="0"/>
                  <a:t>purpose of </a:t>
                </a:r>
                <a:r>
                  <a:rPr lang="en-US" sz="3200" b="1" dirty="0"/>
                  <a:t>a </a:t>
                </a:r>
                <a:r>
                  <a:rPr lang="en-US" sz="3200" b="1" dirty="0" smtClean="0"/>
                  <a:t>program – a list of instructions.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0" y="2286000"/>
                <a:ext cx="914400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Each instruction in a program is a command that tells the CPU to perform a specific operation.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Here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an example of an instruction that might appear in a program: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𝟎𝟏𝟎𝟏𝟎𝟎𝟎𝟎𝟎𝟎𝟎𝟎𝟎𝟎𝟎𝟎𝟎𝟏𝟎𝟎𝟏𝟎𝟎𝟎</m:t>
                      </m:r>
                    </m:oMath>
                  </m:oMathPara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393954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384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𝐠𝐜𝐜</m:t>
                    </m:r>
                  </m:oMath>
                </a14:m>
                <a:r>
                  <a:rPr lang="en-US" sz="3200" b="1" dirty="0"/>
                  <a:t> compiler driver reads the source file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hello.c</a:t>
                </a:r>
                <a:r>
                  <a:rPr lang="en-US" sz="3200" b="1" dirty="0"/>
                  <a:t> and translates it into an executable object file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2286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translation is performed in the sequence of four phases shown in Figure </a:t>
            </a:r>
            <a:r>
              <a:rPr lang="en-US" sz="3200" b="1" dirty="0" smtClean="0"/>
              <a:t>6.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224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programs that perform the four phases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Preprocessor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Compiler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Assembler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Linker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are known collectively as the </a:t>
            </a:r>
            <a:r>
              <a:rPr lang="en-US" sz="3200" b="1" dirty="0">
                <a:solidFill>
                  <a:srgbClr val="FF0000"/>
                </a:solidFill>
              </a:rPr>
              <a:t>compilation system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55286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v"/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Preprocessing phase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preprocessor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𝐜𝐩𝐩</m:t>
                    </m:r>
                  </m:oMath>
                </a14:m>
                <a:r>
                  <a:rPr lang="en-US" sz="3200" b="1" dirty="0"/>
                  <a:t>) modifies the original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program according to directives that begin with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 character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667" t="-3050" r="-1733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28194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For </a:t>
            </a:r>
            <a:r>
              <a:rPr lang="en-US" sz="3200" b="1" dirty="0" smtClean="0"/>
              <a:t>example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the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/>
              <a:t>command in </a:t>
            </a:r>
            <a:r>
              <a:rPr lang="en-US" sz="3200" b="1" dirty="0" smtClean="0">
                <a:solidFill>
                  <a:srgbClr val="00B050"/>
                </a:solidFill>
              </a:rPr>
              <a:t>hello.c</a:t>
            </a:r>
            <a:r>
              <a:rPr lang="en-US" sz="3200" b="1" dirty="0" smtClean="0"/>
              <a:t> </a:t>
            </a:r>
            <a:r>
              <a:rPr lang="en-US" sz="3200" b="1" dirty="0"/>
              <a:t>tells the preprocessor to read the contents of the system header file </a:t>
            </a:r>
            <a:r>
              <a:rPr lang="en-US" sz="3200" b="1" dirty="0">
                <a:solidFill>
                  <a:srgbClr val="00B050"/>
                </a:solidFill>
              </a:rPr>
              <a:t>stdio.h</a:t>
            </a:r>
            <a:r>
              <a:rPr lang="en-US" sz="3200" b="1" dirty="0"/>
              <a:t> and insert it directly into the program text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215247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/>
                  <a:t>The </a:t>
                </a:r>
                <a:r>
                  <a:rPr lang="en-US" sz="3200" b="1" dirty="0" smtClean="0"/>
                  <a:t> result  is another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typically with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.</a:t>
                </a:r>
                <a:r>
                  <a:rPr lang="en-US" sz="3200" b="1" dirty="0" err="1">
                    <a:solidFill>
                      <a:srgbClr val="00B050"/>
                    </a:solidFill>
                  </a:rPr>
                  <a:t>i</a:t>
                </a:r>
                <a:r>
                  <a:rPr lang="en-US" sz="3200" b="1" dirty="0"/>
                  <a:t> suffix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1667" t="-5991" r="-800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1143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Compilation phase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compiler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𝐜𝐜𝟏</m:t>
                    </m:r>
                  </m:oMath>
                </a14:m>
                <a:r>
                  <a:rPr lang="en-US" sz="3200" b="1" dirty="0"/>
                  <a:t>) translates the text file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𝐡𝐞𝐥𝐥𝐨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into the text file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𝐡𝐞𝐥𝐥𝐨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contains an assembly-language program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1430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0162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Each statement in an assembly-language program </a:t>
            </a:r>
            <a:r>
              <a:rPr lang="en-US" sz="3200" b="1" dirty="0" smtClean="0"/>
              <a:t>describes </a:t>
            </a:r>
            <a:r>
              <a:rPr lang="en-US" sz="3200" b="1" dirty="0"/>
              <a:t>one low-level machine-language instruction in a standard text form. </a:t>
            </a:r>
          </a:p>
        </p:txBody>
      </p:sp>
    </p:spTree>
    <p:extLst>
      <p:ext uri="{BB962C8B-B14F-4D97-AF65-F5344CB8AC3E}">
        <p14:creationId xmlns:p14="http://schemas.microsoft.com/office/powerpoint/2010/main" xmlns="" val="39757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Assembly language is useful because it provides a common output language for different compilers for different high-level languages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19292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Assembly phase</a:t>
            </a:r>
          </a:p>
          <a:p>
            <a:pPr algn="just">
              <a:lnSpc>
                <a:spcPct val="150000"/>
              </a:lnSpc>
            </a:pPr>
            <a:r>
              <a:rPr lang="en-US" sz="3200" b="1" dirty="0" smtClean="0"/>
              <a:t>Next </a:t>
            </a:r>
            <a:r>
              <a:rPr lang="en-US" sz="3200" b="1" dirty="0"/>
              <a:t>the assembler (</a:t>
            </a:r>
            <a:r>
              <a:rPr lang="en-US" sz="3200" b="1" dirty="0" smtClean="0">
                <a:solidFill>
                  <a:srgbClr val="C00000"/>
                </a:solidFill>
              </a:rPr>
              <a:t>as</a:t>
            </a:r>
            <a:r>
              <a:rPr lang="en-US" sz="3200" b="1" dirty="0" smtClean="0"/>
              <a:t>) </a:t>
            </a:r>
          </a:p>
          <a:p>
            <a:pPr marL="4572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translates </a:t>
            </a:r>
            <a:r>
              <a:rPr lang="en-US" sz="3200" b="1" dirty="0">
                <a:solidFill>
                  <a:srgbClr val="00B050"/>
                </a:solidFill>
              </a:rPr>
              <a:t>hello.s</a:t>
            </a:r>
            <a:r>
              <a:rPr lang="en-US" sz="3200" b="1" dirty="0"/>
              <a:t> into machine language instructions</a:t>
            </a:r>
          </a:p>
          <a:p>
            <a:pPr marL="4572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packages them in a form known as a relocatable object program</a:t>
            </a:r>
          </a:p>
          <a:p>
            <a:pPr marL="4572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stores the result in the object file </a:t>
            </a:r>
            <a:r>
              <a:rPr lang="en-US" sz="3200" b="1" dirty="0">
                <a:solidFill>
                  <a:srgbClr val="00B050"/>
                </a:solidFill>
              </a:rPr>
              <a:t>hello.o</a:t>
            </a:r>
            <a:r>
              <a:rPr lang="en-US" sz="3200" b="1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6250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>
                <a:solidFill>
                  <a:srgbClr val="00B050"/>
                </a:solidFill>
              </a:rPr>
              <a:t>hello.o</a:t>
            </a:r>
            <a:r>
              <a:rPr lang="en-US" sz="3200" b="1" dirty="0"/>
              <a:t> file is a binary file whose bytes encode machine language instructions rather than characters. </a:t>
            </a:r>
          </a:p>
        </p:txBody>
      </p:sp>
    </p:spTree>
    <p:extLst>
      <p:ext uri="{BB962C8B-B14F-4D97-AF65-F5344CB8AC3E}">
        <p14:creationId xmlns:p14="http://schemas.microsoft.com/office/powerpoint/2010/main" xmlns="" val="34257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/>
                  <a:t>If </a:t>
                </a:r>
                <a:r>
                  <a:rPr lang="en-US" sz="3200" b="1" dirty="0" smtClean="0"/>
                  <a:t> we  were  to  view </a:t>
                </a:r>
                <a:r>
                  <a:rPr lang="en-US" sz="3200" b="1" dirty="0" smtClean="0">
                    <a:solidFill>
                      <a:srgbClr val="00B050"/>
                    </a:solidFill>
                  </a:rPr>
                  <a:t>hello.o</a:t>
                </a:r>
                <a:r>
                  <a:rPr lang="en-US" sz="3200" b="1" dirty="0" smtClean="0"/>
                  <a:t/>
                </a:r>
                <a:r>
                  <a:rPr lang="en-US" sz="3200" b="1" dirty="0"/>
                  <a:t>with a text editor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would </a:t>
                </a:r>
                <a:r>
                  <a:rPr lang="en-US" sz="3200" b="1" dirty="0"/>
                  <a:t>appear to be gibberish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1667" t="-5991" r="-1200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12202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Linking phase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Notice that our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</a:t>
                </a:r>
                <a:r>
                  <a:rPr lang="en-US" sz="3200" b="1" dirty="0"/>
                  <a:t> program calls the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printf</a:t>
                </a:r>
                <a:r>
                  <a:rPr lang="en-US" sz="3200" b="1" dirty="0"/>
                  <a:t> 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part of the standard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library provided by every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 compiler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220212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4255749"/>
                <a:ext cx="9144000" cy="26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printf </a:t>
                </a:r>
                <a:r>
                  <a:rPr lang="en-US" sz="3200" b="1" dirty="0"/>
                  <a:t>function resides in a separate precompiled object file called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printf.o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must somehow be merged with our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hello.o</a:t>
                </a:r>
                <a:r>
                  <a:rPr lang="en-US" sz="3200" b="1" dirty="0"/>
                  <a:t> program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55749"/>
                <a:ext cx="9144000" cy="2653034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5287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linker (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ld</a:t>
                </a:r>
                <a:r>
                  <a:rPr lang="en-US" sz="3200" b="1" dirty="0"/>
                  <a:t>) handles this merging.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result is the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hello.exe</a:t>
                </a:r>
                <a:r>
                  <a:rPr lang="en-US" sz="3200" b="1" dirty="0"/>
                  <a:t> file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an executable object file </a:t>
                </a:r>
                <a:r>
                  <a:rPr lang="en-US" sz="3200" b="1" dirty="0" smtClean="0"/>
                  <a:t>that </a:t>
                </a:r>
                <a:r>
                  <a:rPr lang="en-US" sz="3200" b="1" dirty="0"/>
                  <a:t>is ready to be loaded into memory and executed by the system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200876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32766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At this point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our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hello.c</a:t>
                </a:r>
                <a:r>
                  <a:rPr lang="en-US" sz="3200" b="1" dirty="0"/>
                  <a:t> source program has been translated by the compilation system into an executable object file called </a:t>
                </a:r>
                <a:r>
                  <a:rPr lang="en-US" sz="3200" b="1" dirty="0" smtClean="0">
                    <a:solidFill>
                      <a:srgbClr val="00B050"/>
                    </a:solidFill>
                  </a:rPr>
                  <a:t>hello.exe</a:t>
                </a:r>
                <a:r>
                  <a:rPr lang="en-US" sz="3200" b="1" dirty="0" smtClean="0"/>
                  <a:t/>
                </a:r>
                <a:r>
                  <a:rPr lang="en-US" sz="3200" b="1" dirty="0"/>
                  <a:t>that is stored on disk.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2766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2275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run the executable file on a computer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type its name to an application program known as a </a:t>
                </a:r>
                <a:r>
                  <a:rPr lang="en-US" sz="3200" b="1" dirty="0" smtClean="0"/>
                  <a:t>shell: 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hello</a:t>
                </a:r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25146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>
                <a:solidFill>
                  <a:srgbClr val="C00000"/>
                </a:solidFill>
              </a:rPr>
              <a:t>shell</a:t>
            </a:r>
            <a:r>
              <a:rPr lang="en-US" sz="3200" b="1" dirty="0"/>
              <a:t> is a command-line interpreter that prints a </a:t>
            </a:r>
            <a:r>
              <a:rPr lang="en-US" sz="3200" b="1" dirty="0" smtClean="0"/>
              <a:t>prompt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waits for you to type a command </a:t>
            </a:r>
            <a:r>
              <a:rPr lang="en-US" sz="3200" b="1" dirty="0" smtClean="0"/>
              <a:t>line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and then performs the command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95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first word of the command line does not correspond to a built-in shell command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shell assumes that it is the name of an executable file that it should load and run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97158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3048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in this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shell loads and runs the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 </a:t>
                </a:r>
                <a:r>
                  <a:rPr lang="en-US" sz="3200" b="1" dirty="0"/>
                  <a:t>program and then waits for it to terminate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048000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6482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>
                <a:solidFill>
                  <a:srgbClr val="00B050"/>
                </a:solidFill>
              </a:rPr>
              <a:t>hello </a:t>
            </a:r>
            <a:r>
              <a:rPr lang="en-US" sz="3200" b="1" dirty="0"/>
              <a:t>program prints its message to the screen and then terminates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215651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8862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machine language instruction exists for each operation that a CPU is capable of performing.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844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instruction is </a:t>
                </a:r>
                <a:r>
                  <a:rPr lang="en-US" sz="3200" b="1" dirty="0"/>
                  <a:t>written 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s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s because CPUs only understand </a:t>
                </a:r>
                <a:r>
                  <a:rPr lang="en-US" sz="3200" b="1" dirty="0" smtClean="0"/>
                  <a:t>instructions that </a:t>
                </a:r>
                <a:r>
                  <a:rPr lang="en-US" sz="3200" b="1" dirty="0"/>
                  <a:t>are written in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machine language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i="1" dirty="0"/>
                  <a:t/>
                </a:r>
                <a:r>
                  <a:rPr lang="en-US" sz="3200" b="1" dirty="0"/>
                  <a:t>and machine language instructions always </a:t>
                </a:r>
                <a:r>
                  <a:rPr lang="en-US" sz="3200" b="1" dirty="0" smtClean="0"/>
                  <a:t>have an </a:t>
                </a:r>
                <a:r>
                  <a:rPr lang="en-US" sz="3200" b="1" dirty="0"/>
                  <a:t>underlying binary structure.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74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>
                <a:solidFill>
                  <a:srgbClr val="002060"/>
                </a:solidFill>
              </a:rPr>
              <a:t>shell</a:t>
            </a:r>
            <a:r>
              <a:rPr lang="en-US" sz="3200" b="1" dirty="0"/>
              <a:t> then prints a prompt and waits for the next input command line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17526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understand what happens to our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 </a:t>
                </a:r>
                <a:r>
                  <a:rPr lang="en-US" sz="3200" b="1" dirty="0"/>
                  <a:t>program when we run it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need to </a:t>
                </a:r>
                <a:r>
                  <a:rPr lang="en-US" sz="3200" b="1" dirty="0" smtClean="0"/>
                  <a:t>bring forward </a:t>
                </a:r>
                <a:r>
                  <a:rPr lang="en-US" sz="3200" b="1" dirty="0"/>
                  <a:t>the hardware organization of a typical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shown in Figure </a:t>
                </a:r>
                <a:r>
                  <a:rPr lang="en-US" sz="3200" b="1" dirty="0" smtClean="0"/>
                  <a:t>7.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75260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83432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6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46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Running throughout the system is a collection of electrical conduits called </a:t>
            </a:r>
            <a:r>
              <a:rPr lang="en-US" sz="3200" b="1" dirty="0">
                <a:solidFill>
                  <a:srgbClr val="C00000"/>
                </a:solidFill>
              </a:rPr>
              <a:t>bus</a:t>
            </a:r>
            <a:r>
              <a:rPr lang="en-US" sz="3200" b="1" dirty="0"/>
              <a:t>es</a:t>
            </a:r>
            <a:r>
              <a:rPr lang="en-US" sz="3200" b="1" i="1" dirty="0"/>
              <a:t> </a:t>
            </a:r>
            <a:r>
              <a:rPr lang="en-US" sz="3200" b="1" dirty="0"/>
              <a:t>that carry bytes of information back and forth between the components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20" y="29718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Buses are typically designed to transfer fixed-sized chunks of bytes known as </a:t>
            </a:r>
            <a:r>
              <a:rPr lang="en-US" sz="3200" b="1" dirty="0">
                <a:solidFill>
                  <a:srgbClr val="FF0000"/>
                </a:solidFill>
              </a:rPr>
              <a:t>word</a:t>
            </a:r>
            <a:r>
              <a:rPr lang="en-US" sz="3200" b="1" dirty="0"/>
              <a:t>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6482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number of bytes in a word (the </a:t>
            </a:r>
            <a:r>
              <a:rPr lang="en-US" sz="3200" b="1" dirty="0">
                <a:solidFill>
                  <a:srgbClr val="FF0000"/>
                </a:solidFill>
              </a:rPr>
              <a:t>word size</a:t>
            </a:r>
            <a:r>
              <a:rPr lang="en-US" sz="3200" b="1" dirty="0"/>
              <a:t>) is a fundamental system parameter that varies across systems.</a:t>
            </a:r>
          </a:p>
        </p:txBody>
      </p:sp>
    </p:spTree>
    <p:extLst>
      <p:ext uri="{BB962C8B-B14F-4D97-AF65-F5344CB8AC3E}">
        <p14:creationId xmlns:p14="http://schemas.microsoft.com/office/powerpoint/2010/main" xmlns="" val="160231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541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Input/Output</a:t>
                </a:r>
                <a:r>
                  <a:rPr lang="en-US" sz="3200" b="1" dirty="0" smtClean="0"/>
                  <a:t/>
                </a:r>
                <a:r>
                  <a:rPr lang="en-US" sz="3200" b="1" dirty="0"/>
                  <a:t>(I/O) devices are the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connection to the external world.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Our example system has four I/O devices: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 keyboard and mouse for user input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 display for user output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 disk drive (or simply disk) for long-term storage of data and </a:t>
                </a:r>
                <a:r>
                  <a:rPr lang="en-US" sz="3200" b="1" dirty="0" smtClean="0"/>
                  <a:t>programs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541686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5698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Each </a:t>
            </a:r>
            <a:r>
              <a:rPr lang="en-US" sz="3200" b="1" dirty="0" smtClean="0"/>
              <a:t> I/O  device  is  connected </a:t>
            </a:r>
            <a:r>
              <a:rPr lang="en-US" sz="3200" b="1" dirty="0"/>
              <a:t>to the I/O bus by </a:t>
            </a:r>
            <a:endParaRPr lang="en-US" sz="3200" b="1" dirty="0" smtClean="0"/>
          </a:p>
          <a:p>
            <a:pPr algn="just">
              <a:lnSpc>
                <a:spcPct val="150000"/>
              </a:lnSpc>
            </a:pPr>
            <a:r>
              <a:rPr lang="en-US" sz="3200" b="1" dirty="0" smtClean="0"/>
              <a:t>either </a:t>
            </a:r>
            <a:r>
              <a:rPr lang="en-US" sz="3200" b="1" dirty="0"/>
              <a:t>a </a:t>
            </a:r>
            <a:r>
              <a:rPr lang="en-US" sz="3200" b="1" dirty="0">
                <a:solidFill>
                  <a:srgbClr val="FF0000"/>
                </a:solidFill>
              </a:rPr>
              <a:t>controller </a:t>
            </a:r>
            <a:r>
              <a:rPr lang="en-US" sz="3200" b="1" dirty="0"/>
              <a:t>or an </a:t>
            </a:r>
            <a:r>
              <a:rPr lang="en-US" sz="3200" b="1" dirty="0">
                <a:solidFill>
                  <a:srgbClr val="FF0000"/>
                </a:solidFill>
              </a:rPr>
              <a:t>adapter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1143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Controllers are chip sets in the device itself or on the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main printed circuit board (often called the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motherboard</a:t>
                </a:r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14300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733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32766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An adapter is a card that plugs into a slot on the motherboard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Regardless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purpose of each is to transfer information back and forth between the I/O bus and an I/O device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4625081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82038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 smtClean="0"/>
              <a:t>The </a:t>
            </a:r>
            <a:r>
              <a:rPr lang="en-US" sz="3200" b="1" dirty="0">
                <a:solidFill>
                  <a:srgbClr val="C00000"/>
                </a:solidFill>
              </a:rPr>
              <a:t>main memory</a:t>
            </a:r>
            <a:r>
              <a:rPr lang="en-US" sz="3200" b="1" dirty="0"/>
              <a:t> is a temporary storage device that holds both a program and the data it manipulates while the processor is executing the program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31018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Physically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main memory consists of a collection of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Dynamic Random Access Memory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/>
                </a:r>
                <a:r>
                  <a:rPr lang="en-US" sz="3200" b="1" dirty="0"/>
                  <a:t>(DRAM) chips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101876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41101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Logically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memory is organized as a linear array of bytes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with its own unique address (array index) starting at zero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73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2362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general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of the machine instructions that constitute a program can consist of a variable number of bytes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3622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572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sizes of data items that correspond to </a:t>
            </a:r>
            <a:r>
              <a:rPr lang="en-US" sz="3200" b="1" dirty="0">
                <a:solidFill>
                  <a:srgbClr val="0070C0"/>
                </a:solidFill>
              </a:rPr>
              <a:t>C</a:t>
            </a:r>
            <a:r>
              <a:rPr lang="en-US" sz="3200" b="1" dirty="0"/>
              <a:t> program variables vary according to type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31195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on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𝐱𝟖𝟔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en-US" sz="3200" b="1" dirty="0"/>
                  <a:t> machine running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Linux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type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short</a:t>
                </a:r>
                <a:r>
                  <a:rPr lang="en-US" sz="3200" b="1" dirty="0"/>
                  <a:t> requires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𝐛𝐲𝐭𝐞𝐬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types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int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/>
                </a:r>
                <a:r>
                  <a:rPr lang="en-US" sz="3200" b="1" dirty="0">
                    <a:solidFill>
                      <a:srgbClr val="0070C0"/>
                    </a:solidFill>
                  </a:rPr>
                  <a:t>float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long</a:t>
                </a:r>
                <a:r>
                  <a:rPr lang="en-US" sz="3200" b="1" dirty="0"/>
                  <a:t> require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𝐛𝐲𝐭𝐞𝐬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type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double</a:t>
                </a:r>
                <a:r>
                  <a:rPr lang="en-US" sz="3200" b="1" dirty="0"/>
                  <a:t> requires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𝐛𝐲𝐭𝐞𝐬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800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3186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Central Processing Unit </a:t>
                </a:r>
                <a:r>
                  <a:rPr lang="en-US" sz="3200" b="1" dirty="0"/>
                  <a:t>(CPU)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simply processor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is the engine that interprets (or executes) instructions stored in main memory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4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2286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At its core is a word-sized storage device (or register) called the </a:t>
            </a:r>
            <a:r>
              <a:rPr lang="en-US" sz="3200" b="1" dirty="0">
                <a:solidFill>
                  <a:srgbClr val="FF0000"/>
                </a:solidFill>
              </a:rPr>
              <a:t>Program Counter </a:t>
            </a:r>
            <a:r>
              <a:rPr lang="en-US" sz="3200" b="1" dirty="0"/>
              <a:t>(PC</a:t>
            </a:r>
            <a:r>
              <a:rPr lang="en-US" sz="3200" b="1" dirty="0" smtClean="0"/>
              <a:t>).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39624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At any time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PC</a:t>
                </a:r>
                <a:r>
                  <a:rPr lang="en-US" sz="3200" b="1" dirty="0"/>
                  <a:t> points at (contains the address of) some machine-language instruction in main </a:t>
                </a:r>
                <a:r>
                  <a:rPr lang="en-US" sz="3200" b="1" dirty="0" smtClean="0"/>
                  <a:t>memory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24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03454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71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time that power is applied to the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until the time that the power is shut off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processor repeatedly executes the instruction pointed at by the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PC</a:t>
                </a:r>
                <a:r>
                  <a:rPr lang="en-US" sz="3200" b="1" dirty="0"/>
                  <a:t> and updates the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PC</a:t>
                </a:r>
                <a:r>
                  <a:rPr lang="en-US" sz="3200" b="1" dirty="0"/>
                  <a:t> to point to the next instruction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710246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6485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entire set of instructions that </a:t>
                </a:r>
                <a:r>
                  <a:rPr lang="en-US" sz="3200" b="1" dirty="0" smtClean="0"/>
                  <a:t>a CPU </a:t>
                </a:r>
                <a:r>
                  <a:rPr lang="en-US" sz="3200" b="1" dirty="0"/>
                  <a:t>can execute is known as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𝐂𝐏𝐔</m:t>
                    </m:r>
                  </m:oMath>
                </a14:m>
                <a:r>
                  <a:rPr lang="en-US" sz="3200" b="1" dirty="0" smtClean="0"/>
                  <a:t/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𝐢𝐧𝐬𝐭𝐫𝐮𝐜𝐭𝐢𝐨𝐧</m:t>
                    </m:r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𝐬𝐞𝐭</m:t>
                    </m:r>
                  </m:oMath>
                </a14:m>
                <a:r>
                  <a:rPr lang="en-US" sz="3200" b="1" i="1" dirty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16002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 </a:t>
                </a:r>
                <a:r>
                  <a:rPr lang="en-US" sz="3200" b="1" dirty="0"/>
                  <a:t>is an instruction for adding </a:t>
                </a:r>
                <a:r>
                  <a:rPr lang="en-US" sz="3200" b="1" dirty="0" smtClean="0"/>
                  <a:t>numbers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 smtClean="0"/>
                  <a:t> there </a:t>
                </a:r>
                <a:r>
                  <a:rPr lang="en-US" sz="3200" b="1" dirty="0"/>
                  <a:t>is an instruction </a:t>
                </a:r>
                <a:r>
                  <a:rPr lang="en-US" sz="3200" b="1" dirty="0" smtClean="0"/>
                  <a:t>for subtracting </a:t>
                </a:r>
                <a:r>
                  <a:rPr lang="en-US" sz="3200" b="1" dirty="0"/>
                  <a:t>one number from another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so forth.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6002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733" r="-1733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2060"/>
                </a:solidFill>
              </a:rPr>
              <a:t>How a Program Works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233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644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3200" b="1" dirty="0"/>
              <a:t>The </a:t>
            </a:r>
            <a:r>
              <a:rPr lang="en-US" sz="3200" b="1" dirty="0" smtClean="0"/>
              <a:t>CPU </a:t>
            </a:r>
          </a:p>
          <a:p>
            <a:pPr marL="4572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reads </a:t>
            </a:r>
            <a:r>
              <a:rPr lang="en-US" sz="3200" b="1" dirty="0"/>
              <a:t>the instruction from memory pointed at by the program counter</a:t>
            </a:r>
          </a:p>
          <a:p>
            <a:pPr marL="4572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interprets the bits in the instruction</a:t>
            </a:r>
          </a:p>
          <a:p>
            <a:pPr marL="4572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performs some simple operation dictated by the instruction</a:t>
            </a:r>
          </a:p>
          <a:p>
            <a:pPr marL="457200" indent="-4572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updates the program counter to point to the next </a:t>
            </a:r>
            <a:r>
              <a:rPr lang="en-US" sz="3200" b="1" dirty="0" smtClean="0"/>
              <a:t>instruction, </a:t>
            </a:r>
            <a:r>
              <a:rPr lang="en-US" sz="3200" b="1" dirty="0"/>
              <a:t>which may or may not be contiguous in memory to the instruction that was just </a:t>
            </a:r>
            <a:r>
              <a:rPr lang="en-US" sz="3200" b="1" dirty="0" smtClean="0"/>
              <a:t>executed.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42337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 are only a few of these simple </a:t>
                </a:r>
                <a:r>
                  <a:rPr lang="en-US" sz="3200" b="1" dirty="0" smtClean="0"/>
                  <a:t>operations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and they revolve around main memory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register file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arithmetic/logic unit (ALU</a:t>
                </a:r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23622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register file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/>
                </a:r>
                <a:r>
                  <a:rPr lang="en-US" sz="3200" b="1" dirty="0"/>
                  <a:t>is a small storage device that consists of a collection of word-sized registers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with its own unique </a:t>
                </a:r>
                <a:r>
                  <a:rPr lang="en-US" sz="3200" b="1" dirty="0" smtClean="0"/>
                  <a:t>name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𝐞𝐚𝐱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 dirty="0" err="1" smtClean="0">
                        <a:latin typeface="Cambria Math" panose="02040503050406030204" pitchFamily="18" charset="0"/>
                      </a:rPr>
                      <m:t>𝐞𝐛𝐱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362200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730809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>
                <a:solidFill>
                  <a:srgbClr val="FF0000"/>
                </a:solidFill>
              </a:rPr>
              <a:t>Arithmetic Logic Unit</a:t>
            </a:r>
            <a:r>
              <a:rPr lang="en-US" sz="3200" b="1" dirty="0"/>
              <a:t> computes new data and address values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7137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we type the characters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𝐡𝐞𝐥𝐥𝐨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at the </a:t>
                </a:r>
                <a:r>
                  <a:rPr lang="en-US" sz="3200" b="1" dirty="0" smtClean="0"/>
                  <a:t>keyboard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the shell program reads each one into a register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then stores it in memory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Figure </a:t>
                </a:r>
                <a:r>
                  <a:rPr lang="en-US" sz="3200" b="1" dirty="0" smtClean="0"/>
                  <a:t>8.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6820" y="3206809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we hit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𝐄𝐍𝐓𝐄𝐑</m:t>
                    </m:r>
                  </m:oMath>
                </a14:m>
                <a:r>
                  <a:rPr lang="en-US" sz="3200" b="1" dirty="0" smtClean="0"/>
                  <a:t/>
                </a:r>
                <a:r>
                  <a:rPr lang="en-US" sz="3200" b="1" dirty="0"/>
                  <a:t>key on the keyboard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shell knows that we have finished typing the command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206809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722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822"/>
            <a:ext cx="9144000" cy="52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69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shell then loads the executable </a:t>
            </a:r>
            <a:r>
              <a:rPr lang="en-US" sz="3200" b="1" dirty="0">
                <a:solidFill>
                  <a:srgbClr val="00B050"/>
                </a:solidFill>
              </a:rPr>
              <a:t>hello </a:t>
            </a:r>
            <a:r>
              <a:rPr lang="en-US" sz="3200" b="1" dirty="0"/>
              <a:t>file by executing a sequence of instructions that copies the code and data in the </a:t>
            </a:r>
            <a:r>
              <a:rPr lang="en-US" sz="3200" b="1" dirty="0">
                <a:solidFill>
                  <a:srgbClr val="00B050"/>
                </a:solidFill>
              </a:rPr>
              <a:t>hello</a:t>
            </a:r>
            <a:r>
              <a:rPr lang="en-US" sz="3200" b="1" dirty="0">
                <a:solidFill>
                  <a:srgbClr val="92D050"/>
                </a:solidFill>
              </a:rPr>
              <a:t> </a:t>
            </a:r>
            <a:r>
              <a:rPr lang="en-US" sz="3200" b="1" dirty="0"/>
              <a:t>object file from disk to main memory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3124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data include the string of characters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𝐆𝐨𝐨𝐝𝐛𝐲𝐞</m:t>
                    </m:r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𝐖𝐨𝐫𝐥𝐝</m:t>
                    </m:r>
                    <m:r>
                      <a:rPr lang="en-US" sz="32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32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that will eventually be printed out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12420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5044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a technique known as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Direct Memory Access</a:t>
                </a:r>
                <a:r>
                  <a:rPr lang="en-US" sz="3200" b="1" dirty="0"/>
                  <a:t> (DMA)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data travels directly from disk to main memory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without passing through the processor. </a:t>
                </a:r>
                <a:r>
                  <a:rPr lang="en-US" sz="3200" b="1" dirty="0" smtClean="0"/>
                  <a:t>(Figure 9).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31242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Once the code and data in the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 </a:t>
                </a:r>
                <a:r>
                  <a:rPr lang="en-US" sz="3200" b="1" dirty="0"/>
                  <a:t>object file are loaded into memory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processor begins executing the machine-language instructions in the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hello </a:t>
                </a:r>
                <a:r>
                  <a:rPr lang="en-US" sz="3200" b="1" dirty="0"/>
                  <a:t>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main routine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1242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61436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52400"/>
            <a:ext cx="80105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10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These instructions copy the bytes in the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𝐆𝐨𝐨𝐝𝐛𝐲𝐞</m:t>
                    </m:r>
                    <m:r>
                      <a:rPr lang="en-US" sz="32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𝐖𝐨𝐫𝐥𝐝</m:t>
                    </m:r>
                    <m:r>
                      <a:rPr lang="en-US" sz="32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32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string from memory to the register file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from there to the display device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where they are displayed on the screen. </a:t>
                </a:r>
                <a:r>
                  <a:rPr lang="en-US" sz="3200" b="1" dirty="0" smtClean="0"/>
                  <a:t>(Figure 10).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9239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16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09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2060"/>
                </a:solidFill>
              </a:rPr>
              <a:t>Programming in C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An important lesson from this simple example is that a computer system spends a lot of time moving information from one place to another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6820" y="2286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a programmer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perspective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much of this copying is overhead that slows down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𝐫𝐞𝐚𝐥</m:t>
                    </m:r>
                  </m:oMath>
                </a14:m>
                <a:r>
                  <a:rPr lang="en-US" sz="3200" b="1" dirty="0"/>
                  <a:t/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𝐰𝐨𝐫𝐤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of the program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28600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6250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A </a:t>
            </a:r>
            <a:r>
              <a:rPr lang="en-US" sz="3200" b="1" dirty="0"/>
              <a:t>major goal for computer system designers is to make these copy operations run as fast as possible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39358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874</TotalTime>
  <Words>2246</Words>
  <Application>Microsoft Office PowerPoint</Application>
  <PresentationFormat>Экран (4:3)</PresentationFormat>
  <Paragraphs>376</Paragraphs>
  <Slides>107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107</vt:i4>
      </vt:variant>
    </vt:vector>
  </HeadingPairs>
  <TitlesOfParts>
    <vt:vector size="108" baseType="lpstr">
      <vt:lpstr>Executive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Слайд 92</vt:lpstr>
      <vt:lpstr>Слайд 93</vt:lpstr>
      <vt:lpstr>Слайд 94</vt:lpstr>
      <vt:lpstr>Слайд 95</vt:lpstr>
      <vt:lpstr>Слайд 96</vt:lpstr>
      <vt:lpstr>Слайд 97</vt:lpstr>
      <vt:lpstr>Слайд 98</vt:lpstr>
      <vt:lpstr>Слайд 99</vt:lpstr>
      <vt:lpstr>Слайд 100</vt:lpstr>
      <vt:lpstr>Слайд 101</vt:lpstr>
      <vt:lpstr>Слайд 102</vt:lpstr>
      <vt:lpstr>Слайд 103</vt:lpstr>
      <vt:lpstr>Слайд 104</vt:lpstr>
      <vt:lpstr>Слайд 105</vt:lpstr>
      <vt:lpstr>Слайд 106</vt:lpstr>
      <vt:lpstr>Слайд 107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Vusal</cp:lastModifiedBy>
  <cp:revision>209</cp:revision>
  <dcterms:created xsi:type="dcterms:W3CDTF">2006-08-16T00:00:00Z</dcterms:created>
  <dcterms:modified xsi:type="dcterms:W3CDTF">2020-11-25T20:55:45Z</dcterms:modified>
</cp:coreProperties>
</file>